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69" r:id="rId5"/>
    <p:sldId id="300" r:id="rId6"/>
    <p:sldId id="301" r:id="rId7"/>
    <p:sldId id="270" r:id="rId8"/>
    <p:sldId id="272" r:id="rId9"/>
    <p:sldId id="273" r:id="rId10"/>
    <p:sldId id="276" r:id="rId11"/>
    <p:sldId id="274" r:id="rId12"/>
    <p:sldId id="275" r:id="rId13"/>
    <p:sldId id="277" r:id="rId14"/>
    <p:sldId id="278" r:id="rId15"/>
    <p:sldId id="279" r:id="rId16"/>
    <p:sldId id="280" r:id="rId17"/>
    <p:sldId id="282" r:id="rId18"/>
    <p:sldId id="283" r:id="rId19"/>
    <p:sldId id="302" r:id="rId20"/>
    <p:sldId id="285" r:id="rId21"/>
    <p:sldId id="281" r:id="rId22"/>
    <p:sldId id="286" r:id="rId23"/>
    <p:sldId id="287" r:id="rId24"/>
    <p:sldId id="288" r:id="rId25"/>
    <p:sldId id="289" r:id="rId26"/>
    <p:sldId id="290" r:id="rId27"/>
    <p:sldId id="291" r:id="rId28"/>
    <p:sldId id="292" r:id="rId29"/>
    <p:sldId id="306" r:id="rId30"/>
    <p:sldId id="307" r:id="rId31"/>
    <p:sldId id="293" r:id="rId32"/>
    <p:sldId id="295" r:id="rId33"/>
    <p:sldId id="297" r:id="rId34"/>
    <p:sldId id="298" r:id="rId35"/>
    <p:sldId id="296" r:id="rId36"/>
    <p:sldId id="303" r:id="rId37"/>
    <p:sldId id="304" r:id="rId38"/>
    <p:sldId id="259" r:id="rId39"/>
    <p:sldId id="260" r:id="rId40"/>
    <p:sldId id="261" r:id="rId41"/>
    <p:sldId id="262" r:id="rId42"/>
    <p:sldId id="263" r:id="rId43"/>
    <p:sldId id="264" r:id="rId44"/>
    <p:sldId id="265" r:id="rId45"/>
    <p:sldId id="266" r:id="rId46"/>
    <p:sldId id="267" r:id="rId47"/>
    <p:sldId id="268" r:id="rId48"/>
    <p:sldId id="305" r:id="rId49"/>
  </p:sldIdLst>
  <p:sldSz cx="9144000" cy="6858000" type="screen4x3"/>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4" d="100"/>
          <a:sy n="84" d="100"/>
        </p:scale>
        <p:origin x="1426" y="82"/>
      </p:cViewPr>
      <p:guideLst>
        <p:guide orient="horz" pos="2160"/>
        <p:guide pos="2880"/>
      </p:guideLst>
    </p:cSldViewPr>
  </p:slideViewPr>
  <p:outlineViewPr>
    <p:cViewPr>
      <p:scale>
        <a:sx n="33" d="100"/>
        <a:sy n="33" d="100"/>
      </p:scale>
      <p:origin x="0" y="45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0" d="100"/>
          <a:sy n="110" d="100"/>
        </p:scale>
        <p:origin x="-612" y="-90"/>
      </p:cViewPr>
      <p:guideLst>
        <p:guide orient="horz" pos="2208"/>
        <p:guide pos="29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2757" tIns="46378" rIns="92757" bIns="46378" rtlCol="0"/>
          <a:lstStyle>
            <a:lvl1pPr algn="l">
              <a:defRPr sz="1200"/>
            </a:lvl1pPr>
          </a:lstStyle>
          <a:p>
            <a:r>
              <a:rPr lang="en-US" dirty="0" smtClean="0"/>
              <a:t>CCEH 2017 ATI Workshop:</a:t>
            </a:r>
          </a:p>
          <a:p>
            <a:r>
              <a:rPr lang="en-US" dirty="0" smtClean="0"/>
              <a:t>LEASES IN PLAIN LANGUAGE</a:t>
            </a:r>
            <a:endParaRPr lang="en-US" dirty="0"/>
          </a:p>
        </p:txBody>
      </p:sp>
      <p:sp>
        <p:nvSpPr>
          <p:cNvPr id="4" name="Footer Placeholder 3"/>
          <p:cNvSpPr>
            <a:spLocks noGrp="1"/>
          </p:cNvSpPr>
          <p:nvPr>
            <p:ph type="ftr" sz="quarter" idx="2"/>
          </p:nvPr>
        </p:nvSpPr>
        <p:spPr>
          <a:xfrm>
            <a:off x="0" y="6658664"/>
            <a:ext cx="3996796" cy="350520"/>
          </a:xfrm>
          <a:prstGeom prst="rect">
            <a:avLst/>
          </a:prstGeom>
        </p:spPr>
        <p:txBody>
          <a:bodyPr vert="horz" lIns="92757" tIns="46378" rIns="92757" bIns="46378" rtlCol="0" anchor="b"/>
          <a:lstStyle>
            <a:lvl1pPr algn="l">
              <a:defRPr sz="1200"/>
            </a:lvl1pPr>
          </a:lstStyle>
          <a:p>
            <a:r>
              <a:rPr lang="en-US" dirty="0" smtClean="0"/>
              <a:t>Presenters: C. Cesario, C. Robinson </a:t>
            </a:r>
            <a:endParaRPr lang="en-US" dirty="0"/>
          </a:p>
        </p:txBody>
      </p:sp>
      <p:sp>
        <p:nvSpPr>
          <p:cNvPr id="5" name="Slide Number Placeholder 4"/>
          <p:cNvSpPr>
            <a:spLocks noGrp="1"/>
          </p:cNvSpPr>
          <p:nvPr>
            <p:ph type="sldNum" sz="quarter" idx="3"/>
          </p:nvPr>
        </p:nvSpPr>
        <p:spPr>
          <a:xfrm>
            <a:off x="5224445" y="6658664"/>
            <a:ext cx="3996796" cy="350520"/>
          </a:xfrm>
          <a:prstGeom prst="rect">
            <a:avLst/>
          </a:prstGeom>
        </p:spPr>
        <p:txBody>
          <a:bodyPr vert="horz" lIns="92757" tIns="46378" rIns="92757" bIns="46378" rtlCol="0" anchor="b"/>
          <a:lstStyle>
            <a:lvl1pPr algn="r">
              <a:defRPr sz="1200"/>
            </a:lvl1pPr>
          </a:lstStyle>
          <a:p>
            <a:r>
              <a:rPr lang="en-US" dirty="0" smtClean="0"/>
              <a:t> 5/18/2017    </a:t>
            </a:r>
            <a:fld id="{D36D32AA-EE56-4B4F-BDA8-A0CB1D7C06A9}" type="slidenum">
              <a:rPr lang="en-US" smtClean="0"/>
              <a:t>‹#›</a:t>
            </a:fld>
            <a:endParaRPr lang="en-US" dirty="0"/>
          </a:p>
        </p:txBody>
      </p:sp>
    </p:spTree>
    <p:extLst>
      <p:ext uri="{BB962C8B-B14F-4D97-AF65-F5344CB8AC3E}">
        <p14:creationId xmlns:p14="http://schemas.microsoft.com/office/powerpoint/2010/main" val="4053431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5224445" y="0"/>
            <a:ext cx="3996796" cy="350520"/>
          </a:xfrm>
          <a:prstGeom prst="rect">
            <a:avLst/>
          </a:prstGeom>
        </p:spPr>
        <p:txBody>
          <a:bodyPr vert="horz" lIns="92757" tIns="46378" rIns="92757" bIns="46378" rtlCol="0"/>
          <a:lstStyle>
            <a:lvl1pPr algn="r">
              <a:defRPr sz="1200"/>
            </a:lvl1pPr>
          </a:lstStyle>
          <a:p>
            <a:fld id="{0366A77A-DAE9-40C5-A96C-AA1858F4CAA5}" type="datetimeFigureOut">
              <a:rPr lang="en-US" smtClean="0"/>
              <a:t>2/15/2018</a:t>
            </a:fld>
            <a:endParaRPr lang="en-US"/>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922338" y="3329940"/>
            <a:ext cx="7378700" cy="31546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3996796" cy="3505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4"/>
            <a:ext cx="3996796" cy="350520"/>
          </a:xfrm>
          <a:prstGeom prst="rect">
            <a:avLst/>
          </a:prstGeom>
        </p:spPr>
        <p:txBody>
          <a:bodyPr vert="horz" lIns="92757" tIns="46378" rIns="92757" bIns="46378" rtlCol="0" anchor="b"/>
          <a:lstStyle>
            <a:lvl1pPr algn="r">
              <a:defRPr sz="1200"/>
            </a:lvl1pPr>
          </a:lstStyle>
          <a:p>
            <a:fld id="{05223D21-42B7-4BA0-B60F-0EC497D76FE8}" type="slidenum">
              <a:rPr lang="en-US" smtClean="0"/>
              <a:t>‹#›</a:t>
            </a:fld>
            <a:endParaRPr lang="en-US"/>
          </a:p>
        </p:txBody>
      </p:sp>
    </p:spTree>
    <p:extLst>
      <p:ext uri="{BB962C8B-B14F-4D97-AF65-F5344CB8AC3E}">
        <p14:creationId xmlns:p14="http://schemas.microsoft.com/office/powerpoint/2010/main" val="116834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9088"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223D21-42B7-4BA0-B60F-0EC497D76FE8}" type="slidenum">
              <a:rPr lang="en-US" smtClean="0"/>
              <a:t>1</a:t>
            </a:fld>
            <a:endParaRPr lang="en-US"/>
          </a:p>
        </p:txBody>
      </p:sp>
    </p:spTree>
    <p:extLst>
      <p:ext uri="{BB962C8B-B14F-4D97-AF65-F5344CB8AC3E}">
        <p14:creationId xmlns:p14="http://schemas.microsoft.com/office/powerpoint/2010/main" val="353855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9088"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23D21-42B7-4BA0-B60F-0EC497D76FE8}" type="slidenum">
              <a:rPr lang="en-US" smtClean="0"/>
              <a:t>8</a:t>
            </a:fld>
            <a:endParaRPr lang="en-US"/>
          </a:p>
        </p:txBody>
      </p:sp>
    </p:spTree>
    <p:extLst>
      <p:ext uri="{BB962C8B-B14F-4D97-AF65-F5344CB8AC3E}">
        <p14:creationId xmlns:p14="http://schemas.microsoft.com/office/powerpoint/2010/main" val="176506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9088"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23D21-42B7-4BA0-B60F-0EC497D76FE8}" type="slidenum">
              <a:rPr lang="en-US" smtClean="0"/>
              <a:t>9</a:t>
            </a:fld>
            <a:endParaRPr lang="en-US"/>
          </a:p>
        </p:txBody>
      </p:sp>
    </p:spTree>
    <p:extLst>
      <p:ext uri="{BB962C8B-B14F-4D97-AF65-F5344CB8AC3E}">
        <p14:creationId xmlns:p14="http://schemas.microsoft.com/office/powerpoint/2010/main" val="386370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A337F-C061-4A42-ACD0-9245528C8D3E}"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1192434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A337F-C061-4A42-ACD0-9245528C8D3E}"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384799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A337F-C061-4A42-ACD0-9245528C8D3E}"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73060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A337F-C061-4A42-ACD0-9245528C8D3E}"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341643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A337F-C061-4A42-ACD0-9245528C8D3E}"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61126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A337F-C061-4A42-ACD0-9245528C8D3E}"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18904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A337F-C061-4A42-ACD0-9245528C8D3E}"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259519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A337F-C061-4A42-ACD0-9245528C8D3E}"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17861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A337F-C061-4A42-ACD0-9245528C8D3E}"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366806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A337F-C061-4A42-ACD0-9245528C8D3E}"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215168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A337F-C061-4A42-ACD0-9245528C8D3E}"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001B-51D5-4F23-9E08-ED7064206D8F}" type="slidenum">
              <a:rPr lang="en-US" smtClean="0"/>
              <a:t>‹#›</a:t>
            </a:fld>
            <a:endParaRPr lang="en-US"/>
          </a:p>
        </p:txBody>
      </p:sp>
    </p:spTree>
    <p:extLst>
      <p:ext uri="{BB962C8B-B14F-4D97-AF65-F5344CB8AC3E}">
        <p14:creationId xmlns:p14="http://schemas.microsoft.com/office/powerpoint/2010/main" val="202757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337F-C061-4A42-ACD0-9245528C8D3E}" type="datetimeFigureOut">
              <a:rPr lang="en-US" smtClean="0"/>
              <a:t>2/15/2018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9001B-51D5-4F23-9E08-ED7064206D8F}" type="slidenum">
              <a:rPr lang="en-US" smtClean="0"/>
              <a:t>‹#›</a:t>
            </a:fld>
            <a:endParaRPr lang="en-US"/>
          </a:p>
        </p:txBody>
      </p:sp>
    </p:spTree>
    <p:extLst>
      <p:ext uri="{BB962C8B-B14F-4D97-AF65-F5344CB8AC3E}">
        <p14:creationId xmlns:p14="http://schemas.microsoft.com/office/powerpoint/2010/main" val="214709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ortal.hud.gov/hudportal/HUD?src=/states/connecticut/renting/tenantrights" TargetMode="External"/><Relationship Id="rId2" Type="http://schemas.openxmlformats.org/officeDocument/2006/relationships/hyperlink" Target="https://www.jud.ct.gov/Publications/hm031.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crane.cesario@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jud.ct.gov/Publications/hm03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2"/>
            <a:ext cx="7772400" cy="1981199"/>
          </a:xfrm>
        </p:spPr>
        <p:txBody>
          <a:bodyPr/>
          <a:lstStyle/>
          <a:p>
            <a:r>
              <a:rPr lang="en-US" dirty="0" smtClean="0"/>
              <a:t>CCEH Annual Training Institute</a:t>
            </a:r>
            <a:br>
              <a:rPr lang="en-US" dirty="0" smtClean="0"/>
            </a:br>
            <a:r>
              <a:rPr lang="en-US" dirty="0" smtClean="0"/>
              <a:t>Thursday, May 18, 2017</a:t>
            </a:r>
            <a:endParaRPr lang="en-US" dirty="0"/>
          </a:p>
        </p:txBody>
      </p:sp>
      <p:sp>
        <p:nvSpPr>
          <p:cNvPr id="3" name="Subtitle 2"/>
          <p:cNvSpPr>
            <a:spLocks noGrp="1"/>
          </p:cNvSpPr>
          <p:nvPr>
            <p:ph type="subTitle" idx="1"/>
          </p:nvPr>
        </p:nvSpPr>
        <p:spPr>
          <a:xfrm>
            <a:off x="1371600" y="2743200"/>
            <a:ext cx="6400800" cy="3048000"/>
          </a:xfrm>
        </p:spPr>
        <p:txBody>
          <a:bodyPr>
            <a:normAutofit lnSpcReduction="10000"/>
          </a:bodyPr>
          <a:lstStyle/>
          <a:p>
            <a:r>
              <a:rPr lang="en-US" sz="4400" b="1" dirty="0" smtClean="0">
                <a:solidFill>
                  <a:schemeClr val="tx2"/>
                </a:solidFill>
              </a:rPr>
              <a:t>Understanding Leases in </a:t>
            </a:r>
          </a:p>
          <a:p>
            <a:r>
              <a:rPr lang="en-US" sz="4400" b="1" dirty="0" smtClean="0">
                <a:solidFill>
                  <a:schemeClr val="tx2"/>
                </a:solidFill>
              </a:rPr>
              <a:t>Plain Language</a:t>
            </a:r>
          </a:p>
          <a:p>
            <a:endParaRPr lang="en-US" dirty="0">
              <a:solidFill>
                <a:schemeClr val="tx2"/>
              </a:solidFill>
            </a:endParaRPr>
          </a:p>
          <a:p>
            <a:r>
              <a:rPr lang="en-US" dirty="0" smtClean="0">
                <a:solidFill>
                  <a:schemeClr val="tx2"/>
                </a:solidFill>
              </a:rPr>
              <a:t>Crane W. Cesario</a:t>
            </a:r>
          </a:p>
          <a:p>
            <a:r>
              <a:rPr lang="en-US" dirty="0" smtClean="0">
                <a:solidFill>
                  <a:schemeClr val="tx2"/>
                </a:solidFill>
              </a:rPr>
              <a:t>Chris Robinson</a:t>
            </a:r>
            <a:endParaRPr lang="en-US" dirty="0">
              <a:solidFill>
                <a:schemeClr val="tx2"/>
              </a:solidFill>
            </a:endParaRPr>
          </a:p>
        </p:txBody>
      </p:sp>
    </p:spTree>
    <p:extLst>
      <p:ext uri="{BB962C8B-B14F-4D97-AF65-F5344CB8AC3E}">
        <p14:creationId xmlns:p14="http://schemas.microsoft.com/office/powerpoint/2010/main" val="401857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CT Lease: Page 2</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70103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38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2773362"/>
          </a:xfrm>
        </p:spPr>
        <p:txBody>
          <a:bodyPr>
            <a:noAutofit/>
          </a:bodyPr>
          <a:lstStyle/>
          <a:p>
            <a:r>
              <a:rPr lang="en-US" dirty="0" smtClean="0"/>
              <a:t>When Looking at Lease Sections, Consider your </a:t>
            </a:r>
            <a:r>
              <a:rPr lang="en-US" b="1" dirty="0"/>
              <a:t>C</a:t>
            </a:r>
            <a:r>
              <a:rPr lang="en-US" b="1" dirty="0" smtClean="0"/>
              <a:t>lient</a:t>
            </a:r>
            <a:r>
              <a:rPr lang="en-US" dirty="0" smtClean="0"/>
              <a:t> and one </a:t>
            </a:r>
            <a:br>
              <a:rPr lang="en-US" dirty="0" smtClean="0"/>
            </a:br>
            <a:r>
              <a:rPr lang="en-US" dirty="0" smtClean="0"/>
              <a:t>Question </a:t>
            </a:r>
            <a:r>
              <a:rPr lang="en-US" dirty="0"/>
              <a:t>You Must Ask: </a:t>
            </a:r>
          </a:p>
        </p:txBody>
      </p:sp>
      <p:sp>
        <p:nvSpPr>
          <p:cNvPr id="3" name="Content Placeholder 2"/>
          <p:cNvSpPr>
            <a:spLocks noGrp="1"/>
          </p:cNvSpPr>
          <p:nvPr>
            <p:ph idx="1"/>
          </p:nvPr>
        </p:nvSpPr>
        <p:spPr>
          <a:xfrm>
            <a:off x="457200" y="3200400"/>
            <a:ext cx="8229600" cy="2667000"/>
          </a:xfrm>
          <a:solidFill>
            <a:schemeClr val="accent1">
              <a:lumMod val="20000"/>
              <a:lumOff val="80000"/>
            </a:schemeClr>
          </a:solidFill>
        </p:spPr>
        <p:txBody>
          <a:bodyPr>
            <a:normAutofit/>
          </a:bodyPr>
          <a:lstStyle/>
          <a:p>
            <a:pPr marL="0" lvl="0" indent="0" algn="ctr">
              <a:buNone/>
            </a:pPr>
            <a:r>
              <a:rPr lang="en-US" sz="6000" i="1" dirty="0">
                <a:solidFill>
                  <a:prstClr val="black"/>
                </a:solidFill>
              </a:rPr>
              <a:t>How do you think that </a:t>
            </a:r>
          </a:p>
          <a:p>
            <a:pPr marL="0" lvl="0" indent="0" algn="ctr">
              <a:buNone/>
            </a:pPr>
            <a:r>
              <a:rPr lang="en-US" sz="6000" i="1" dirty="0">
                <a:solidFill>
                  <a:prstClr val="black"/>
                </a:solidFill>
              </a:rPr>
              <a:t>will impact your housing? </a:t>
            </a:r>
          </a:p>
          <a:p>
            <a:endParaRPr lang="en-US" dirty="0"/>
          </a:p>
        </p:txBody>
      </p:sp>
    </p:spTree>
    <p:extLst>
      <p:ext uri="{BB962C8B-B14F-4D97-AF65-F5344CB8AC3E}">
        <p14:creationId xmlns:p14="http://schemas.microsoft.com/office/powerpoint/2010/main" val="2928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2  continued</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781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dirty="0" smtClean="0"/>
              <a:t>CT Lease: Page 2, continued</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1"/>
            <a:ext cx="7315200" cy="361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46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CT Lease: Page 3</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2" y="1600201"/>
            <a:ext cx="6934199" cy="404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15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3, </a:t>
            </a:r>
            <a:r>
              <a:rPr lang="en-US" dirty="0"/>
              <a:t>continued</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1"/>
            <a:ext cx="6781800" cy="429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73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4 </a:t>
            </a:r>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76401"/>
            <a:ext cx="6705599" cy="235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5257800"/>
            <a:ext cx="5867400" cy="369332"/>
          </a:xfrm>
          <a:prstGeom prst="rect">
            <a:avLst/>
          </a:prstGeom>
          <a:noFill/>
        </p:spPr>
        <p:txBody>
          <a:bodyPr wrap="square" rtlCol="0">
            <a:spAutoFit/>
          </a:bodyPr>
          <a:lstStyle/>
          <a:p>
            <a:r>
              <a:rPr lang="en-US" dirty="0" smtClean="0"/>
              <a:t>Questions?  </a:t>
            </a:r>
            <a:endParaRPr lang="en-US" dirty="0"/>
          </a:p>
        </p:txBody>
      </p:sp>
    </p:spTree>
    <p:extLst>
      <p:ext uri="{BB962C8B-B14F-4D97-AF65-F5344CB8AC3E}">
        <p14:creationId xmlns:p14="http://schemas.microsoft.com/office/powerpoint/2010/main" val="940493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4, continued</a:t>
            </a: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7800"/>
            <a:ext cx="6477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59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1">
              <a:lumMod val="20000"/>
              <a:lumOff val="80000"/>
            </a:schemeClr>
          </a:solidFill>
        </p:spPr>
        <p:txBody>
          <a:bodyPr/>
          <a:lstStyle/>
          <a:p>
            <a:r>
              <a:rPr lang="en-US" dirty="0"/>
              <a:t>CT Lease: Page </a:t>
            </a:r>
            <a:r>
              <a:rPr lang="en-US" dirty="0" smtClean="0"/>
              <a:t>5</a:t>
            </a:r>
            <a:endParaRPr lang="en-US"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69341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784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5, continued</a:t>
            </a:r>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1"/>
            <a:ext cx="6097107"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dirty="0" smtClean="0"/>
              <a:t>Understanding Leases in </a:t>
            </a:r>
            <a:br>
              <a:rPr lang="en-US" dirty="0" smtClean="0"/>
            </a:br>
            <a:r>
              <a:rPr lang="en-US" dirty="0" smtClean="0"/>
              <a:t>Plain Language</a:t>
            </a:r>
            <a:endParaRPr lang="en-US" dirty="0"/>
          </a:p>
        </p:txBody>
      </p:sp>
      <p:sp>
        <p:nvSpPr>
          <p:cNvPr id="3" name="Content Placeholder 2"/>
          <p:cNvSpPr>
            <a:spLocks noGrp="1"/>
          </p:cNvSpPr>
          <p:nvPr>
            <p:ph idx="1"/>
          </p:nvPr>
        </p:nvSpPr>
        <p:spPr/>
        <p:txBody>
          <a:bodyPr/>
          <a:lstStyle/>
          <a:p>
            <a:pPr marL="0" indent="0">
              <a:buNone/>
            </a:pPr>
            <a:r>
              <a:rPr lang="en-US" dirty="0" smtClean="0"/>
              <a:t>Your Presenters:</a:t>
            </a:r>
          </a:p>
          <a:p>
            <a:pPr marL="0" indent="0">
              <a:buNone/>
            </a:pPr>
            <a:endParaRPr lang="en-US" sz="1600" dirty="0" smtClean="0"/>
          </a:p>
          <a:p>
            <a:r>
              <a:rPr lang="en-US" dirty="0" smtClean="0"/>
              <a:t>Crane W. Cesario, Director, Housing and Homeless Resources, Capitol Region Mental Health Center, DMHAS</a:t>
            </a:r>
          </a:p>
          <a:p>
            <a:endParaRPr lang="en-US" dirty="0"/>
          </a:p>
          <a:p>
            <a:r>
              <a:rPr lang="en-US" dirty="0" smtClean="0"/>
              <a:t>Chris Robinson, Housing Coordinator, </a:t>
            </a:r>
          </a:p>
          <a:p>
            <a:pPr marL="0" indent="0">
              <a:buNone/>
            </a:pPr>
            <a:r>
              <a:rPr lang="en-US" dirty="0"/>
              <a:t> </a:t>
            </a:r>
            <a:r>
              <a:rPr lang="en-US" dirty="0" smtClean="0"/>
              <a:t>   Chrysalis Center, Inc. </a:t>
            </a:r>
            <a:endParaRPr lang="en-US" dirty="0"/>
          </a:p>
        </p:txBody>
      </p:sp>
    </p:spTree>
    <p:extLst>
      <p:ext uri="{BB962C8B-B14F-4D97-AF65-F5344CB8AC3E}">
        <p14:creationId xmlns:p14="http://schemas.microsoft.com/office/powerpoint/2010/main" val="81139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6</a:t>
            </a:r>
          </a:p>
        </p:txBody>
      </p:sp>
      <p:pic>
        <p:nvPicPr>
          <p:cNvPr id="1434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362201"/>
            <a:ext cx="6553199" cy="221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65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6</a:t>
            </a:r>
            <a:r>
              <a:rPr lang="en-US" dirty="0" smtClean="0"/>
              <a:t>, </a:t>
            </a:r>
            <a:r>
              <a:rPr lang="en-US" dirty="0"/>
              <a:t>continued</a:t>
            </a:r>
          </a:p>
        </p:txBody>
      </p:sp>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00200"/>
            <a:ext cx="6400799" cy="421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454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a:t>
            </a:r>
            <a:r>
              <a:rPr lang="en-US" dirty="0" smtClean="0"/>
              <a:t>Page 7</a:t>
            </a:r>
            <a:endParaRPr lang="en-US" dirty="0"/>
          </a:p>
        </p:txBody>
      </p:sp>
      <p:pic>
        <p:nvPicPr>
          <p:cNvPr id="1638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6401"/>
            <a:ext cx="6553199" cy="46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641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7, </a:t>
            </a:r>
            <a:r>
              <a:rPr lang="en-US" dirty="0"/>
              <a:t>continued</a:t>
            </a: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81200"/>
            <a:ext cx="6705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491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a:t>
            </a:r>
            <a:r>
              <a:rPr lang="en-US" dirty="0" smtClean="0"/>
              <a:t>Page 8</a:t>
            </a:r>
            <a:endParaRPr lang="en-US" dirty="0"/>
          </a:p>
        </p:txBody>
      </p:sp>
      <p:pic>
        <p:nvPicPr>
          <p:cNvPr id="184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2946" y="1633784"/>
            <a:ext cx="6414655" cy="45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7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8, </a:t>
            </a:r>
            <a:r>
              <a:rPr lang="en-US" dirty="0"/>
              <a:t>continued</a:t>
            </a: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00200"/>
            <a:ext cx="7086600" cy="374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6437" y="5715001"/>
            <a:ext cx="8001000" cy="369332"/>
          </a:xfrm>
          <a:prstGeom prst="rect">
            <a:avLst/>
          </a:prstGeom>
          <a:solidFill>
            <a:schemeClr val="accent1">
              <a:lumMod val="20000"/>
              <a:lumOff val="80000"/>
            </a:schemeClr>
          </a:solidFill>
        </p:spPr>
        <p:txBody>
          <a:bodyPr wrap="square" rtlCol="0">
            <a:spAutoFit/>
          </a:bodyPr>
          <a:lstStyle/>
          <a:p>
            <a:r>
              <a:rPr lang="en-US" dirty="0" smtClean="0"/>
              <a:t>CAUTION: Many of these conditions on Page 8 would NOT hold in a typical lease. </a:t>
            </a:r>
            <a:endParaRPr lang="en-US" dirty="0"/>
          </a:p>
        </p:txBody>
      </p:sp>
    </p:spTree>
    <p:extLst>
      <p:ext uri="{BB962C8B-B14F-4D97-AF65-F5344CB8AC3E}">
        <p14:creationId xmlns:p14="http://schemas.microsoft.com/office/powerpoint/2010/main" val="2929012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9</a:t>
            </a:r>
            <a:endParaRPr lang="en-US"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1"/>
            <a:ext cx="6934200" cy="31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402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9, </a:t>
            </a:r>
            <a:r>
              <a:rPr lang="en-US" dirty="0"/>
              <a:t>continued</a:t>
            </a: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133601"/>
            <a:ext cx="6934199" cy="244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088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a:t>
            </a:r>
            <a:r>
              <a:rPr lang="en-US" dirty="0" smtClean="0"/>
              <a:t>9, </a:t>
            </a:r>
            <a:r>
              <a:rPr lang="en-US" dirty="0"/>
              <a:t>continued</a:t>
            </a:r>
          </a:p>
        </p:txBody>
      </p:sp>
      <p:pic>
        <p:nvPicPr>
          <p:cNvPr id="2253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7694" y="1995823"/>
            <a:ext cx="5488613" cy="37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790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a pause</a:t>
            </a:r>
            <a:endParaRPr lang="en-US" dirty="0"/>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863" y="1752600"/>
            <a:ext cx="27527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4419600"/>
            <a:ext cx="28670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352800"/>
            <a:ext cx="205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1" y="4328102"/>
            <a:ext cx="249078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9" name="Picture 11"/>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70528" y="1866900"/>
            <a:ext cx="25431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44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dirty="0" smtClean="0"/>
              <a:t>Understanding Leases in </a:t>
            </a:r>
            <a:br>
              <a:rPr lang="en-US" dirty="0" smtClean="0"/>
            </a:br>
            <a:r>
              <a:rPr lang="en-US" dirty="0" smtClean="0"/>
              <a:t>Plain Language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Purpose:  </a:t>
            </a:r>
          </a:p>
          <a:p>
            <a:pPr marL="0" indent="0">
              <a:buNone/>
            </a:pPr>
            <a:r>
              <a:rPr lang="en-US" dirty="0" smtClean="0"/>
              <a:t>  	Understanding the language and components of a lease can add to your tool box to assist clients to become more successful tenants. </a:t>
            </a:r>
            <a:endParaRPr lang="en-US" dirty="0"/>
          </a:p>
          <a:p>
            <a:endParaRPr lang="en-US" sz="900" dirty="0" smtClean="0"/>
          </a:p>
          <a:p>
            <a:r>
              <a:rPr lang="en-US" dirty="0" smtClean="0"/>
              <a:t>Goals:   	</a:t>
            </a:r>
          </a:p>
          <a:p>
            <a:pPr marL="457200" lvl="1" indent="0">
              <a:buNone/>
            </a:pPr>
            <a:r>
              <a:rPr lang="en-US" sz="2600" dirty="0" smtClean="0">
                <a:sym typeface="Wingdings"/>
              </a:rPr>
              <a:t>	  Understand the main components of a lease and 		methods that can increase housing retention</a:t>
            </a:r>
          </a:p>
          <a:p>
            <a:pPr marL="0" indent="0">
              <a:buNone/>
            </a:pPr>
            <a:r>
              <a:rPr lang="en-US" sz="2800" dirty="0" smtClean="0">
                <a:sym typeface="Wingdings"/>
              </a:rPr>
              <a:t>	  </a:t>
            </a:r>
            <a:r>
              <a:rPr lang="en-US" sz="2600" dirty="0" smtClean="0">
                <a:sym typeface="Wingdings"/>
              </a:rPr>
              <a:t>Consider ways to translate lease clauses to be more 		understandable </a:t>
            </a:r>
          </a:p>
          <a:p>
            <a:pPr marL="0" indent="0">
              <a:buNone/>
            </a:pPr>
            <a:r>
              <a:rPr lang="en-US" sz="2600" dirty="0">
                <a:sym typeface="Wingdings"/>
              </a:rPr>
              <a:t>	</a:t>
            </a:r>
            <a:r>
              <a:rPr lang="en-US" sz="2600" dirty="0" smtClean="0">
                <a:sym typeface="Wingdings"/>
              </a:rPr>
              <a:t>  Begin to develop strategies to help clients make 			housing retention plans: </a:t>
            </a:r>
            <a:r>
              <a:rPr lang="en-US" sz="2200" dirty="0" smtClean="0">
                <a:sym typeface="Wingdings"/>
              </a:rPr>
              <a:t>i.e., </a:t>
            </a:r>
            <a:r>
              <a:rPr lang="en-US" sz="2600" dirty="0" smtClean="0">
                <a:sym typeface="Wingdings"/>
              </a:rPr>
              <a:t>plan for a guest policy</a:t>
            </a:r>
          </a:p>
          <a:p>
            <a:pPr marL="0" indent="0">
              <a:buNone/>
            </a:pPr>
            <a:endParaRPr lang="en-US" sz="2600" dirty="0"/>
          </a:p>
        </p:txBody>
      </p:sp>
    </p:spTree>
    <p:extLst>
      <p:ext uri="{BB962C8B-B14F-4D97-AF65-F5344CB8AC3E}">
        <p14:creationId xmlns:p14="http://schemas.microsoft.com/office/powerpoint/2010/main" val="3609739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choice…</a:t>
            </a:r>
            <a:endParaRPr lang="en-US"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1752600"/>
            <a:ext cx="28575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522" y="2763478"/>
            <a:ext cx="2314575" cy="186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38625"/>
            <a:ext cx="2447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70" y="1581150"/>
            <a:ext cx="23717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914400" y="4238625"/>
            <a:ext cx="25908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853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dirty="0" smtClean="0"/>
              <a:t>1</a:t>
            </a:r>
            <a:r>
              <a:rPr lang="en-US" baseline="30000" dirty="0" smtClean="0"/>
              <a:t>st</a:t>
            </a:r>
            <a:r>
              <a:rPr lang="en-US" dirty="0" smtClean="0"/>
              <a:t> Sample Plain Language Lease (PA)</a:t>
            </a:r>
            <a:endParaRPr lang="en-US" dirty="0"/>
          </a:p>
        </p:txBody>
      </p:sp>
      <p:pic>
        <p:nvPicPr>
          <p:cNvPr id="2355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2234" y="1600201"/>
            <a:ext cx="54995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43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a:solidFill>
            <a:schemeClr val="bg2"/>
          </a:solidFill>
        </p:spPr>
        <p:txBody>
          <a:bodyPr>
            <a:normAutofit fontScale="90000"/>
          </a:bodyPr>
          <a:lstStyle/>
          <a:p>
            <a:r>
              <a:rPr lang="en-US" dirty="0" smtClean="0"/>
              <a:t>2</a:t>
            </a:r>
            <a:r>
              <a:rPr lang="en-US" baseline="30000" dirty="0" smtClean="0"/>
              <a:t>nd</a:t>
            </a:r>
            <a:r>
              <a:rPr lang="en-US" dirty="0" smtClean="0"/>
              <a:t> </a:t>
            </a:r>
            <a:r>
              <a:rPr lang="en-US" dirty="0"/>
              <a:t>Sample Plain Language Lease (PA)</a:t>
            </a:r>
          </a:p>
        </p:txBody>
      </p:sp>
      <p:sp>
        <p:nvSpPr>
          <p:cNvPr id="3" name="Content Placeholder 2"/>
          <p:cNvSpPr>
            <a:spLocks noGrp="1"/>
          </p:cNvSpPr>
          <p:nvPr>
            <p:ph idx="1"/>
          </p:nvPr>
        </p:nvSpPr>
        <p:spPr>
          <a:xfrm>
            <a:off x="533400" y="2209801"/>
            <a:ext cx="8229600" cy="3429001"/>
          </a:xfrm>
        </p:spPr>
        <p:txBody>
          <a:bodyPr>
            <a:normAutofit fontScale="25000" lnSpcReduction="20000"/>
          </a:bodyPr>
          <a:lstStyle/>
          <a:p>
            <a:pPr marL="0" indent="0">
              <a:buNone/>
            </a:pPr>
            <a:r>
              <a:rPr lang="en-US" sz="9600" b="1" dirty="0"/>
              <a:t>LEASE </a:t>
            </a:r>
            <a:r>
              <a:rPr lang="en-US" sz="9600" b="1" dirty="0" smtClean="0"/>
              <a:t>AGREEMENT</a:t>
            </a:r>
          </a:p>
          <a:p>
            <a:pPr marL="0" indent="0">
              <a:buNone/>
            </a:pPr>
            <a:endParaRPr lang="en-US" sz="6400" b="1" dirty="0"/>
          </a:p>
          <a:p>
            <a:pPr marL="0" indent="0">
              <a:buNone/>
            </a:pPr>
            <a:r>
              <a:rPr lang="en-US" sz="6400" dirty="0"/>
              <a:t>This Lease is a legally binding contract. Read it carefully. You will give up certain of your rights as a Tenant. </a:t>
            </a:r>
            <a:r>
              <a:rPr lang="en-US" sz="6400" dirty="0" smtClean="0"/>
              <a:t>Do </a:t>
            </a:r>
            <a:r>
              <a:rPr lang="en-US" sz="6400" dirty="0"/>
              <a:t>not sign it until each tenant understands all of its terms. If you do not meet your Lease responsibilities, </a:t>
            </a:r>
            <a:r>
              <a:rPr lang="en-US" sz="6400" dirty="0" smtClean="0"/>
              <a:t>you </a:t>
            </a:r>
            <a:r>
              <a:rPr lang="en-US" sz="6400" dirty="0"/>
              <a:t>may (1) lose your Security Deposit, (2) be forced to move out of the property, and (3) be sued for money </a:t>
            </a:r>
            <a:r>
              <a:rPr lang="en-US" sz="6400" dirty="0" smtClean="0"/>
              <a:t>damages.</a:t>
            </a:r>
          </a:p>
          <a:p>
            <a:pPr marL="0" indent="0">
              <a:buNone/>
            </a:pPr>
            <a:endParaRPr lang="en-US" sz="6400" dirty="0"/>
          </a:p>
          <a:p>
            <a:pPr marL="0" indent="0">
              <a:buNone/>
            </a:pPr>
            <a:r>
              <a:rPr lang="en-US" sz="6400" dirty="0"/>
              <a:t>The Landlord has made every effort to make this lease easy to read and understand. If you do not understand </a:t>
            </a:r>
            <a:r>
              <a:rPr lang="en-US" sz="6400" dirty="0" smtClean="0"/>
              <a:t>any </a:t>
            </a:r>
            <a:r>
              <a:rPr lang="en-US" sz="6400" dirty="0"/>
              <a:t>part of this Lease, please ask Landlord for a written explanation before signing the Lease</a:t>
            </a:r>
            <a:r>
              <a:rPr lang="en-US" sz="6400" dirty="0" smtClean="0"/>
              <a:t>. The </a:t>
            </a:r>
            <a:r>
              <a:rPr lang="en-US" sz="6400" dirty="0"/>
              <a:t>preprinted portions of this lease have been preapproved as being in “plain language” by the Pennsylvania </a:t>
            </a:r>
            <a:r>
              <a:rPr lang="en-US" sz="6400" dirty="0" smtClean="0"/>
              <a:t>Attorney </a:t>
            </a:r>
            <a:r>
              <a:rPr lang="en-US" sz="6400" dirty="0"/>
              <a:t>General. The typed or written-in portions and attachments (unless otherwise indicated) have not </a:t>
            </a:r>
            <a:r>
              <a:rPr lang="en-US" sz="6400" dirty="0" smtClean="0"/>
              <a:t>been </a:t>
            </a:r>
            <a:r>
              <a:rPr lang="en-US" sz="6400" dirty="0"/>
              <a:t>reviewed by the Attorney General. </a:t>
            </a:r>
            <a:endParaRPr lang="en-US" sz="6400" dirty="0" smtClean="0"/>
          </a:p>
          <a:p>
            <a:pPr marL="0" indent="0">
              <a:buNone/>
            </a:pPr>
            <a:endParaRPr lang="en-US" sz="6400" dirty="0"/>
          </a:p>
          <a:p>
            <a:pPr marL="0" indent="0">
              <a:buNone/>
            </a:pPr>
            <a:endParaRPr lang="en-US" dirty="0"/>
          </a:p>
        </p:txBody>
      </p:sp>
    </p:spTree>
    <p:extLst>
      <p:ext uri="{BB962C8B-B14F-4D97-AF65-F5344CB8AC3E}">
        <p14:creationId xmlns:p14="http://schemas.microsoft.com/office/powerpoint/2010/main" val="2205896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smtClean="0"/>
              <a:t>Resources </a:t>
            </a:r>
            <a:endParaRPr 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1" y="1905001"/>
            <a:ext cx="3961905"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6260053"/>
            <a:ext cx="7620000" cy="369332"/>
          </a:xfrm>
          <a:prstGeom prst="rect">
            <a:avLst/>
          </a:prstGeom>
          <a:solidFill>
            <a:schemeClr val="accent3">
              <a:lumMod val="20000"/>
              <a:lumOff val="80000"/>
            </a:schemeClr>
          </a:solidFill>
        </p:spPr>
        <p:txBody>
          <a:bodyPr wrap="square" rtlCol="0">
            <a:spAutoFit/>
          </a:bodyPr>
          <a:lstStyle/>
          <a:p>
            <a:r>
              <a:rPr lang="en-US" dirty="0"/>
              <a:t>https://ctlawhelp.org/files/pamphlets/housing/tr_general_information.pdf</a:t>
            </a:r>
          </a:p>
        </p:txBody>
      </p:sp>
    </p:spTree>
    <p:extLst>
      <p:ext uri="{BB962C8B-B14F-4D97-AF65-F5344CB8AC3E}">
        <p14:creationId xmlns:p14="http://schemas.microsoft.com/office/powerpoint/2010/main" val="4173168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fontScale="92500"/>
          </a:bodyPr>
          <a:lstStyle/>
          <a:p>
            <a:r>
              <a:rPr lang="en-US" dirty="0"/>
              <a:t>Rights and Responsibilities of Landlords and </a:t>
            </a:r>
            <a:br>
              <a:rPr lang="en-US" dirty="0"/>
            </a:br>
            <a:r>
              <a:rPr lang="en-US" dirty="0"/>
              <a:t>Tenants in </a:t>
            </a:r>
            <a:r>
              <a:rPr lang="en-US" dirty="0" smtClean="0"/>
              <a:t>Connecticut, </a:t>
            </a:r>
            <a:r>
              <a:rPr lang="en-US" dirty="0"/>
              <a:t>State of Connecticut Judicial Branch Superior Court </a:t>
            </a:r>
            <a:r>
              <a:rPr lang="en-US" sz="2400" dirty="0">
                <a:hlinkClick r:id="rId2"/>
              </a:rPr>
              <a:t>https://</a:t>
            </a:r>
            <a:r>
              <a:rPr lang="en-US" sz="2400" dirty="0" smtClean="0">
                <a:hlinkClick r:id="rId2"/>
              </a:rPr>
              <a:t>www.jud.ct.gov/Publications/hm031.pdf</a:t>
            </a:r>
            <a:endParaRPr lang="en-US" sz="2400" dirty="0" smtClean="0"/>
          </a:p>
          <a:p>
            <a:endParaRPr lang="en-US" sz="2400" dirty="0"/>
          </a:p>
          <a:p>
            <a:r>
              <a:rPr lang="en-US" dirty="0" smtClean="0"/>
              <a:t>Local Housing Advocacy &amp; Legal Aid organizations</a:t>
            </a:r>
          </a:p>
          <a:p>
            <a:endParaRPr lang="en-US" dirty="0" smtClean="0"/>
          </a:p>
          <a:p>
            <a:r>
              <a:rPr lang="en-US" dirty="0" smtClean="0"/>
              <a:t>HUD </a:t>
            </a:r>
            <a:r>
              <a:rPr lang="en-US" dirty="0"/>
              <a:t>Resources </a:t>
            </a:r>
            <a:r>
              <a:rPr lang="en-US" sz="2400" dirty="0"/>
              <a:t>Tenant Rights, Laws and Protections: </a:t>
            </a:r>
            <a:r>
              <a:rPr lang="en-US" sz="2400" dirty="0" smtClean="0"/>
              <a:t>CT </a:t>
            </a:r>
            <a:r>
              <a:rPr lang="en-US" sz="2400" dirty="0" smtClean="0">
                <a:hlinkClick r:id="rId3"/>
              </a:rPr>
              <a:t>https</a:t>
            </a:r>
            <a:r>
              <a:rPr lang="en-US" sz="2400" dirty="0">
                <a:hlinkClick r:id="rId3"/>
              </a:rPr>
              <a:t>://portal.hud.gov/hudportal/HUD?src=/</a:t>
            </a:r>
            <a:r>
              <a:rPr lang="en-US" sz="2400" dirty="0" smtClean="0">
                <a:hlinkClick r:id="rId3"/>
              </a:rPr>
              <a:t>states/connecticut/renting/tenantrights</a:t>
            </a:r>
            <a:endParaRPr lang="en-US" sz="2400" dirty="0" smtClean="0"/>
          </a:p>
          <a:p>
            <a:endParaRPr lang="en-US" sz="2400" dirty="0"/>
          </a:p>
          <a:p>
            <a:endParaRPr lang="en-US" dirty="0"/>
          </a:p>
        </p:txBody>
      </p:sp>
    </p:spTree>
    <p:extLst>
      <p:ext uri="{BB962C8B-B14F-4D97-AF65-F5344CB8AC3E}">
        <p14:creationId xmlns:p14="http://schemas.microsoft.com/office/powerpoint/2010/main" val="1843464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solidFill>
            <a:schemeClr val="bg2"/>
          </a:solidFill>
        </p:spPr>
        <p:txBody>
          <a:bodyPr/>
          <a:lstStyle/>
          <a:p>
            <a:r>
              <a:rPr lang="en-US" dirty="0" smtClean="0"/>
              <a:t>Preparing your client for housing, from the start</a:t>
            </a:r>
          </a:p>
          <a:p>
            <a:r>
              <a:rPr lang="en-US" dirty="0" smtClean="0"/>
              <a:t>Following information from Iain De Jong’s April 2017 training.  </a:t>
            </a:r>
          </a:p>
          <a:p>
            <a:r>
              <a:rPr lang="en-US" dirty="0" smtClean="0"/>
              <a:t>Also see  on cceh.org  from the webinar: </a:t>
            </a:r>
          </a:p>
          <a:p>
            <a:pPr marL="0" indent="0">
              <a:buNone/>
            </a:pPr>
            <a:r>
              <a:rPr lang="en-US" b="1" dirty="0" smtClean="0">
                <a:solidFill>
                  <a:schemeClr val="tx2"/>
                </a:solidFill>
              </a:rPr>
              <a:t>	Housing </a:t>
            </a:r>
            <a:r>
              <a:rPr lang="en-US" b="1" dirty="0">
                <a:solidFill>
                  <a:schemeClr val="tx2"/>
                </a:solidFill>
              </a:rPr>
              <a:t>Solutions for Challenging </a:t>
            </a:r>
            <a:r>
              <a:rPr lang="en-US" b="1" dirty="0" smtClean="0">
                <a:solidFill>
                  <a:schemeClr val="tx2"/>
                </a:solidFill>
              </a:rPr>
              <a:t>Clients </a:t>
            </a:r>
          </a:p>
          <a:p>
            <a:endParaRPr lang="en-US" dirty="0"/>
          </a:p>
        </p:txBody>
      </p:sp>
    </p:spTree>
    <p:extLst>
      <p:ext uri="{BB962C8B-B14F-4D97-AF65-F5344CB8AC3E}">
        <p14:creationId xmlns:p14="http://schemas.microsoft.com/office/powerpoint/2010/main" val="365539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Tools!</a:t>
            </a:r>
            <a:endParaRPr lang="en-US" dirty="0"/>
          </a:p>
        </p:txBody>
      </p:sp>
      <p:sp>
        <p:nvSpPr>
          <p:cNvPr id="3" name="Content Placeholder 2"/>
          <p:cNvSpPr>
            <a:spLocks noGrp="1"/>
          </p:cNvSpPr>
          <p:nvPr>
            <p:ph idx="1"/>
          </p:nvPr>
        </p:nvSpPr>
        <p:spPr>
          <a:solidFill>
            <a:schemeClr val="bg2"/>
          </a:solidFill>
        </p:spPr>
        <p:txBody>
          <a:bodyPr/>
          <a:lstStyle/>
          <a:p>
            <a:pPr marL="0" indent="0">
              <a:buNone/>
            </a:pPr>
            <a:r>
              <a:rPr lang="en-US" altLang="en-US" dirty="0" smtClean="0"/>
              <a:t>You may have some of these, from: </a:t>
            </a:r>
          </a:p>
          <a:p>
            <a:pPr marL="0" indent="0">
              <a:buNone/>
            </a:pPr>
            <a:r>
              <a:rPr lang="en-US" b="1" dirty="0">
                <a:solidFill>
                  <a:schemeClr val="tx2"/>
                </a:solidFill>
              </a:rPr>
              <a:t> </a:t>
            </a:r>
            <a:r>
              <a:rPr lang="en-US" b="1" dirty="0" smtClean="0">
                <a:solidFill>
                  <a:schemeClr val="tx2"/>
                </a:solidFill>
              </a:rPr>
              <a:t>  Housing </a:t>
            </a:r>
            <a:r>
              <a:rPr lang="en-US" b="1" dirty="0">
                <a:solidFill>
                  <a:schemeClr val="tx2"/>
                </a:solidFill>
              </a:rPr>
              <a:t>Solutions for Challenging Clients</a:t>
            </a:r>
            <a:endParaRPr lang="en-US" altLang="en-US" dirty="0" smtClean="0"/>
          </a:p>
          <a:p>
            <a:r>
              <a:rPr lang="en-US" altLang="en-US" dirty="0" smtClean="0"/>
              <a:t>Tool </a:t>
            </a:r>
            <a:r>
              <a:rPr lang="en-US" altLang="en-US" dirty="0"/>
              <a:t>#4: Build Natural </a:t>
            </a:r>
            <a:r>
              <a:rPr lang="en-US" altLang="en-US" dirty="0" smtClean="0"/>
              <a:t>Supports</a:t>
            </a:r>
          </a:p>
          <a:p>
            <a:r>
              <a:rPr lang="en-US" altLang="en-US" dirty="0"/>
              <a:t>Tool # 5: Critical Time </a:t>
            </a:r>
            <a:r>
              <a:rPr lang="en-US" altLang="en-US" dirty="0" smtClean="0"/>
              <a:t>Intervention</a:t>
            </a:r>
          </a:p>
          <a:p>
            <a:r>
              <a:rPr lang="en-US" altLang="en-US" dirty="0"/>
              <a:t>Tool #6: Motivational </a:t>
            </a:r>
            <a:r>
              <a:rPr lang="en-US" altLang="en-US" dirty="0" smtClean="0"/>
              <a:t>Interviewing</a:t>
            </a:r>
          </a:p>
          <a:p>
            <a:r>
              <a:rPr lang="en-US" altLang="en-US" dirty="0"/>
              <a:t>Tool # 7: Take care of </a:t>
            </a:r>
            <a:r>
              <a:rPr lang="en-US" altLang="en-US" dirty="0" smtClean="0"/>
              <a:t>landlords</a:t>
            </a:r>
          </a:p>
          <a:p>
            <a:r>
              <a:rPr lang="en-US" altLang="en-US" dirty="0"/>
              <a:t>Tool #8: Reality Conversations</a:t>
            </a:r>
            <a:endParaRPr lang="en-US" altLang="en-US" dirty="0" smtClean="0"/>
          </a:p>
          <a:p>
            <a:endParaRPr lang="en-US" dirty="0"/>
          </a:p>
        </p:txBody>
      </p:sp>
    </p:spTree>
    <p:extLst>
      <p:ext uri="{BB962C8B-B14F-4D97-AF65-F5344CB8AC3E}">
        <p14:creationId xmlns:p14="http://schemas.microsoft.com/office/powerpoint/2010/main" val="2335746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71600"/>
          </a:xfrm>
        </p:spPr>
        <p:txBody>
          <a:bodyPr>
            <a:normAutofit fontScale="90000"/>
          </a:bodyPr>
          <a:lstStyle/>
          <a:p>
            <a:r>
              <a:rPr lang="en-US" dirty="0" smtClean="0"/>
              <a:t/>
            </a:r>
            <a:br>
              <a:rPr lang="en-US" dirty="0" smtClean="0"/>
            </a:br>
            <a:r>
              <a:rPr lang="en-US" dirty="0" smtClean="0"/>
              <a:t>Challenges identified by </a:t>
            </a:r>
            <a:r>
              <a:rPr lang="en-US" dirty="0" err="1"/>
              <a:t>Meghann</a:t>
            </a:r>
            <a:r>
              <a:rPr lang="en-US" dirty="0"/>
              <a:t> Cotter, Micah Ecumenical Ministries</a:t>
            </a:r>
            <a:br>
              <a:rPr lang="en-US" dirty="0"/>
            </a:br>
            <a:endParaRPr lang="en-US" dirty="0"/>
          </a:p>
        </p:txBody>
      </p:sp>
      <p:sp>
        <p:nvSpPr>
          <p:cNvPr id="3" name="Content Placeholder 2"/>
          <p:cNvSpPr>
            <a:spLocks noGrp="1"/>
          </p:cNvSpPr>
          <p:nvPr>
            <p:ph idx="1"/>
          </p:nvPr>
        </p:nvSpPr>
        <p:spPr>
          <a:xfrm>
            <a:off x="457200" y="1676400"/>
            <a:ext cx="8229600" cy="4648200"/>
          </a:xfrm>
          <a:solidFill>
            <a:schemeClr val="bg2"/>
          </a:solidFill>
        </p:spPr>
        <p:txBody>
          <a:bodyPr>
            <a:normAutofit lnSpcReduction="10000"/>
          </a:bodyPr>
          <a:lstStyle/>
          <a:p>
            <a:pPr>
              <a:lnSpc>
                <a:spcPct val="80000"/>
              </a:lnSpc>
            </a:pPr>
            <a:r>
              <a:rPr lang="en-US" altLang="en-US" sz="2600" dirty="0">
                <a:latin typeface="Gill Sans MT" pitchFamily="34" charset="0"/>
              </a:rPr>
              <a:t>Moving all their friends </a:t>
            </a:r>
            <a:r>
              <a:rPr lang="en-US" altLang="en-US" sz="2600" dirty="0" smtClean="0">
                <a:latin typeface="Gill Sans MT" pitchFamily="34" charset="0"/>
              </a:rPr>
              <a:t>in</a:t>
            </a:r>
          </a:p>
          <a:p>
            <a:pPr marL="0" indent="0">
              <a:lnSpc>
                <a:spcPct val="80000"/>
              </a:lnSpc>
              <a:buNone/>
            </a:pPr>
            <a:endParaRPr lang="en-US" altLang="en-US" sz="900" dirty="0">
              <a:latin typeface="Gill Sans MT" pitchFamily="34" charset="0"/>
            </a:endParaRPr>
          </a:p>
          <a:p>
            <a:pPr>
              <a:lnSpc>
                <a:spcPct val="80000"/>
              </a:lnSpc>
            </a:pPr>
            <a:r>
              <a:rPr lang="en-US" altLang="en-US" sz="2600" dirty="0">
                <a:latin typeface="Gill Sans MT" pitchFamily="34" charset="0"/>
              </a:rPr>
              <a:t>Housing higher barrier people introduces new problems (24-hours, money management, household </a:t>
            </a:r>
            <a:r>
              <a:rPr lang="en-US" altLang="en-US" sz="2600" dirty="0" smtClean="0">
                <a:latin typeface="Gill Sans MT" pitchFamily="34" charset="0"/>
              </a:rPr>
              <a:t>management..)</a:t>
            </a:r>
          </a:p>
          <a:p>
            <a:pPr marL="0" indent="0">
              <a:lnSpc>
                <a:spcPct val="80000"/>
              </a:lnSpc>
              <a:buNone/>
            </a:pPr>
            <a:endParaRPr lang="en-US" altLang="en-US" sz="800" dirty="0">
              <a:latin typeface="Gill Sans MT" pitchFamily="34" charset="0"/>
            </a:endParaRPr>
          </a:p>
          <a:p>
            <a:pPr>
              <a:lnSpc>
                <a:spcPct val="80000"/>
              </a:lnSpc>
            </a:pPr>
            <a:r>
              <a:rPr lang="en-US" altLang="en-US" sz="2600" dirty="0">
                <a:latin typeface="Gill Sans MT" pitchFamily="34" charset="0"/>
              </a:rPr>
              <a:t>Long-time homeless people had been in shelters and on the street so long that they lacked most skills of surviving on their own</a:t>
            </a:r>
            <a:r>
              <a:rPr lang="en-US" altLang="en-US" sz="2600" dirty="0" smtClean="0">
                <a:latin typeface="Gill Sans MT" pitchFamily="34" charset="0"/>
              </a:rPr>
              <a:t>.</a:t>
            </a:r>
          </a:p>
          <a:p>
            <a:pPr marL="0" indent="0">
              <a:lnSpc>
                <a:spcPct val="80000"/>
              </a:lnSpc>
              <a:buNone/>
            </a:pPr>
            <a:endParaRPr lang="en-US" altLang="en-US" sz="800" dirty="0">
              <a:latin typeface="Gill Sans MT" pitchFamily="34" charset="0"/>
            </a:endParaRPr>
          </a:p>
          <a:p>
            <a:pPr>
              <a:lnSpc>
                <a:spcPct val="80000"/>
              </a:lnSpc>
            </a:pPr>
            <a:r>
              <a:rPr lang="en-US" altLang="en-US" sz="2600" dirty="0" smtClean="0">
                <a:latin typeface="Gill Sans MT" pitchFamily="34" charset="0"/>
              </a:rPr>
              <a:t>Stability </a:t>
            </a:r>
            <a:r>
              <a:rPr lang="en-US" altLang="en-US" sz="2600" dirty="0">
                <a:latin typeface="Gill Sans MT" pitchFamily="34" charset="0"/>
              </a:rPr>
              <a:t>typically took 6-9 months and not all neighbors and landlords were that </a:t>
            </a:r>
            <a:r>
              <a:rPr lang="en-US" altLang="en-US" sz="2600" dirty="0" smtClean="0">
                <a:latin typeface="Gill Sans MT" pitchFamily="34" charset="0"/>
              </a:rPr>
              <a:t>patient</a:t>
            </a:r>
          </a:p>
          <a:p>
            <a:pPr marL="0" indent="0">
              <a:lnSpc>
                <a:spcPct val="80000"/>
              </a:lnSpc>
              <a:buNone/>
            </a:pPr>
            <a:endParaRPr lang="en-US" altLang="en-US" sz="2600" dirty="0">
              <a:latin typeface="Gill Sans MT" pitchFamily="34" charset="0"/>
            </a:endParaRPr>
          </a:p>
          <a:p>
            <a:pPr>
              <a:lnSpc>
                <a:spcPct val="80000"/>
              </a:lnSpc>
            </a:pPr>
            <a:r>
              <a:rPr lang="en-US" altLang="en-US" sz="2600" b="1" dirty="0" smtClean="0">
                <a:latin typeface="Gill Sans MT" pitchFamily="34" charset="0"/>
              </a:rPr>
              <a:t>Can’</a:t>
            </a:r>
            <a:r>
              <a:rPr lang="en-US" altLang="ja-JP" sz="2600" b="1" dirty="0" smtClean="0">
                <a:latin typeface="Gill Sans MT" pitchFamily="34" charset="0"/>
              </a:rPr>
              <a:t>t </a:t>
            </a:r>
            <a:r>
              <a:rPr lang="en-US" altLang="ja-JP" sz="2600" b="1" dirty="0">
                <a:latin typeface="Gill Sans MT" pitchFamily="34" charset="0"/>
              </a:rPr>
              <a:t>assume because someone signs a lease that that means they understand what it takes to maintain housing</a:t>
            </a:r>
            <a:r>
              <a:rPr lang="en-US" altLang="ja-JP" sz="2600" b="1" dirty="0" smtClean="0">
                <a:latin typeface="Gill Sans MT" pitchFamily="34" charset="0"/>
              </a:rPr>
              <a:t>.</a:t>
            </a:r>
            <a:r>
              <a:rPr lang="en-US" sz="2600" b="1" dirty="0">
                <a:solidFill>
                  <a:schemeClr val="tx2"/>
                </a:solidFill>
              </a:rPr>
              <a:t> </a:t>
            </a:r>
            <a:endParaRPr lang="en-US" sz="2600" b="1" dirty="0" smtClean="0">
              <a:solidFill>
                <a:schemeClr val="tx2"/>
              </a:solidFill>
            </a:endParaRPr>
          </a:p>
          <a:p>
            <a:pPr marL="0" indent="0" algn="r">
              <a:lnSpc>
                <a:spcPct val="80000"/>
              </a:lnSpc>
              <a:buNone/>
            </a:pPr>
            <a:endParaRPr lang="en-US" sz="1700" b="1" dirty="0" smtClean="0">
              <a:solidFill>
                <a:schemeClr val="tx2"/>
              </a:solidFill>
            </a:endParaRPr>
          </a:p>
          <a:p>
            <a:pPr marL="0" indent="0" algn="r">
              <a:lnSpc>
                <a:spcPct val="80000"/>
              </a:lnSpc>
              <a:buNone/>
            </a:pPr>
            <a:r>
              <a:rPr lang="en-US" sz="1700" b="1" dirty="0" smtClean="0">
                <a:solidFill>
                  <a:schemeClr val="tx2"/>
                </a:solidFill>
              </a:rPr>
              <a:t>From: Housing </a:t>
            </a:r>
            <a:r>
              <a:rPr lang="en-US" sz="1700" b="1" dirty="0">
                <a:solidFill>
                  <a:schemeClr val="tx2"/>
                </a:solidFill>
              </a:rPr>
              <a:t>Solutions for Challenging Clients </a:t>
            </a:r>
            <a:endParaRPr lang="en-US" altLang="ja-JP" sz="1700" dirty="0">
              <a:latin typeface="Gill Sans MT" pitchFamily="34" charset="0"/>
            </a:endParaRPr>
          </a:p>
          <a:p>
            <a:pPr marL="0" indent="0">
              <a:buNone/>
            </a:pPr>
            <a:endParaRPr lang="en-US" dirty="0"/>
          </a:p>
        </p:txBody>
      </p:sp>
    </p:spTree>
    <p:extLst>
      <p:ext uri="{BB962C8B-B14F-4D97-AF65-F5344CB8AC3E}">
        <p14:creationId xmlns:p14="http://schemas.microsoft.com/office/powerpoint/2010/main" val="1715662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Housing-Based Case Manager</a:t>
            </a:r>
            <a:endParaRPr lang="en-US" dirty="0"/>
          </a:p>
        </p:txBody>
      </p:sp>
      <p:sp>
        <p:nvSpPr>
          <p:cNvPr id="3" name="Content Placeholder 2"/>
          <p:cNvSpPr>
            <a:spLocks noGrp="1"/>
          </p:cNvSpPr>
          <p:nvPr>
            <p:ph idx="1"/>
          </p:nvPr>
        </p:nvSpPr>
        <p:spPr>
          <a:solidFill>
            <a:schemeClr val="accent3">
              <a:lumMod val="20000"/>
              <a:lumOff val="80000"/>
            </a:schemeClr>
          </a:solidFill>
        </p:spPr>
        <p:txBody>
          <a:bodyPr>
            <a:normAutofit fontScale="92500"/>
          </a:bodyPr>
          <a:lstStyle/>
          <a:p>
            <a:r>
              <a:rPr lang="en-US" dirty="0" smtClean="0"/>
              <a:t>A housing-based case manager is an organized and trained professional that acts as a positive change agent in holistically assisting individuals / families in achieving and maintaining housing, while concurrently promoting awareness and teaching strategies that reduce the likelihood of a return to homelessness in the future. </a:t>
            </a:r>
          </a:p>
          <a:p>
            <a:pPr marL="0" indent="0">
              <a:buNone/>
            </a:pPr>
            <a:r>
              <a:rPr lang="en-US" dirty="0" smtClean="0"/>
              <a:t> </a:t>
            </a:r>
          </a:p>
          <a:p>
            <a:r>
              <a:rPr lang="en-US" b="1" i="1" dirty="0" smtClean="0"/>
              <a:t>Iain De Jong, </a:t>
            </a:r>
            <a:r>
              <a:rPr lang="en-US" b="1" i="1" dirty="0" err="1" smtClean="0"/>
              <a:t>OrgCode</a:t>
            </a:r>
            <a:r>
              <a:rPr lang="en-US" b="1" i="1" dirty="0" smtClean="0"/>
              <a:t> Consulting </a:t>
            </a:r>
            <a:endParaRPr lang="en-US" b="1" i="1" dirty="0"/>
          </a:p>
        </p:txBody>
      </p:sp>
    </p:spTree>
    <p:extLst>
      <p:ext uri="{BB962C8B-B14F-4D97-AF65-F5344CB8AC3E}">
        <p14:creationId xmlns:p14="http://schemas.microsoft.com/office/powerpoint/2010/main" val="2956806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Methods</a:t>
            </a:r>
            <a:endParaRPr lang="en-US" dirty="0"/>
          </a:p>
        </p:txBody>
      </p:sp>
      <p:sp>
        <p:nvSpPr>
          <p:cNvPr id="3" name="Content Placeholder 2"/>
          <p:cNvSpPr>
            <a:spLocks noGrp="1"/>
          </p:cNvSpPr>
          <p:nvPr>
            <p:ph idx="1"/>
          </p:nvPr>
        </p:nvSpPr>
        <p:spPr>
          <a:solidFill>
            <a:schemeClr val="accent3">
              <a:lumMod val="20000"/>
              <a:lumOff val="80000"/>
            </a:schemeClr>
          </a:solidFill>
        </p:spPr>
        <p:txBody>
          <a:bodyPr>
            <a:normAutofit fontScale="92500" lnSpcReduction="10000"/>
          </a:bodyPr>
          <a:lstStyle/>
          <a:p>
            <a:r>
              <a:rPr lang="en-US" dirty="0" smtClean="0"/>
              <a:t>… to Engage Progressively:</a:t>
            </a:r>
          </a:p>
          <a:p>
            <a:pPr lvl="1"/>
            <a:r>
              <a:rPr lang="en-US" dirty="0" smtClean="0"/>
              <a:t>Give people an opportunity to demonstrate what they know how to do, rather than assuming they know how to do nothing.</a:t>
            </a:r>
          </a:p>
          <a:p>
            <a:pPr lvl="1"/>
            <a:r>
              <a:rPr lang="en-US" dirty="0" smtClean="0"/>
              <a:t>Do not assume that your approach to doing work is the only way or always the right way</a:t>
            </a:r>
          </a:p>
          <a:p>
            <a:pPr marL="457200" lvl="1" indent="0">
              <a:buNone/>
            </a:pPr>
            <a:endParaRPr lang="en-US" dirty="0" smtClean="0"/>
          </a:p>
          <a:p>
            <a:pPr lvl="1"/>
            <a:r>
              <a:rPr lang="en-US" dirty="0" smtClean="0"/>
              <a:t>Separate skill issues from motivation issues.</a:t>
            </a:r>
          </a:p>
          <a:p>
            <a:pPr lvl="1"/>
            <a:r>
              <a:rPr lang="en-US" dirty="0" smtClean="0"/>
              <a:t>Use expectations rather than rules</a:t>
            </a:r>
          </a:p>
          <a:p>
            <a:pPr lvl="1"/>
            <a:r>
              <a:rPr lang="en-US" dirty="0" smtClean="0"/>
              <a:t>Clearly establish timelines for task completion</a:t>
            </a:r>
          </a:p>
        </p:txBody>
      </p:sp>
    </p:spTree>
    <p:extLst>
      <p:ext uri="{BB962C8B-B14F-4D97-AF65-F5344CB8AC3E}">
        <p14:creationId xmlns:p14="http://schemas.microsoft.com/office/powerpoint/2010/main" val="298595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bg2"/>
            </a:solidFill>
          </a:ln>
        </p:spPr>
        <p:txBody>
          <a:bodyPr>
            <a:normAutofit/>
          </a:bodyPr>
          <a:lstStyle/>
          <a:p>
            <a:r>
              <a:rPr lang="en-US" dirty="0" smtClean="0"/>
              <a:t>The Lease</a:t>
            </a:r>
            <a:endParaRPr lang="en-US" dirty="0"/>
          </a:p>
        </p:txBody>
      </p:sp>
      <p:sp>
        <p:nvSpPr>
          <p:cNvPr id="3" name="Content Placeholder 2"/>
          <p:cNvSpPr>
            <a:spLocks noGrp="1"/>
          </p:cNvSpPr>
          <p:nvPr>
            <p:ph idx="1"/>
          </p:nvPr>
        </p:nvSpPr>
        <p:spPr/>
        <p:txBody>
          <a:bodyPr/>
          <a:lstStyle/>
          <a:p>
            <a:r>
              <a:rPr lang="en-US" dirty="0" smtClean="0"/>
              <a:t>A lease is a legal document.</a:t>
            </a:r>
          </a:p>
          <a:p>
            <a:r>
              <a:rPr lang="en-US" dirty="0" smtClean="0"/>
              <a:t>Even when written in plain language, it’s specific, long and complex. </a:t>
            </a:r>
          </a:p>
          <a:p>
            <a:r>
              <a:rPr lang="en-US" dirty="0" smtClean="0"/>
              <a:t>Think about it, when you sign legal documents do you read them completely and thoroughly?</a:t>
            </a:r>
          </a:p>
          <a:p>
            <a:pPr marL="0" indent="0">
              <a:buNone/>
            </a:pPr>
            <a:endParaRPr lang="en-US" dirty="0" smtClean="0"/>
          </a:p>
          <a:p>
            <a:pPr marL="1828800" lvl="4" indent="0">
              <a:buNone/>
            </a:pPr>
            <a:r>
              <a:rPr lang="en-US" sz="2400" i="1" dirty="0" smtClean="0"/>
              <a:t>Keep breathing!</a:t>
            </a:r>
          </a:p>
        </p:txBody>
      </p:sp>
      <p:sp>
        <p:nvSpPr>
          <p:cNvPr id="4" name="Right Arrow 3"/>
          <p:cNvSpPr/>
          <p:nvPr/>
        </p:nvSpPr>
        <p:spPr>
          <a:xfrm>
            <a:off x="1219200" y="4876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983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Methods, cont.</a:t>
            </a:r>
            <a:endParaRPr lang="en-US" dirty="0"/>
          </a:p>
        </p:txBody>
      </p:sp>
      <p:sp>
        <p:nvSpPr>
          <p:cNvPr id="3" name="Content Placeholder 2"/>
          <p:cNvSpPr>
            <a:spLocks noGrp="1"/>
          </p:cNvSpPr>
          <p:nvPr>
            <p:ph idx="1"/>
          </p:nvPr>
        </p:nvSpPr>
        <p:spPr>
          <a:solidFill>
            <a:schemeClr val="accent3">
              <a:lumMod val="20000"/>
              <a:lumOff val="80000"/>
            </a:schemeClr>
          </a:solidFill>
        </p:spPr>
        <p:txBody>
          <a:bodyPr>
            <a:normAutofit fontScale="92500" lnSpcReduction="10000"/>
          </a:bodyPr>
          <a:lstStyle/>
          <a:p>
            <a:r>
              <a:rPr lang="en-US" dirty="0"/>
              <a:t>…to Apply a Recovery Orientation:</a:t>
            </a:r>
          </a:p>
          <a:p>
            <a:pPr lvl="1"/>
            <a:r>
              <a:rPr lang="en-US" dirty="0"/>
              <a:t>Establish crisis plans and approaches for maintaining housing stability.</a:t>
            </a:r>
          </a:p>
          <a:p>
            <a:r>
              <a:rPr lang="en-US" dirty="0" smtClean="0"/>
              <a:t>…Housing:  </a:t>
            </a:r>
          </a:p>
          <a:p>
            <a:pPr marL="0" indent="0">
              <a:buNone/>
            </a:pPr>
            <a:r>
              <a:rPr lang="en-US" dirty="0"/>
              <a:t>	</a:t>
            </a:r>
            <a:r>
              <a:rPr lang="en-US" dirty="0" smtClean="0"/>
              <a:t>- </a:t>
            </a:r>
            <a:r>
              <a:rPr lang="en-US" sz="2600" dirty="0" smtClean="0"/>
              <a:t>Keep the housing plan short and specific</a:t>
            </a:r>
          </a:p>
          <a:p>
            <a:pPr marL="0" indent="0">
              <a:buNone/>
            </a:pPr>
            <a:r>
              <a:rPr lang="en-US" sz="2600" dirty="0" smtClean="0"/>
              <a:t>	- First things first – get housing stable before moving 		on to bigger issues</a:t>
            </a:r>
          </a:p>
          <a:p>
            <a:pPr marL="0" indent="0">
              <a:buNone/>
            </a:pPr>
            <a:r>
              <a:rPr lang="en-US" sz="2600" dirty="0" smtClean="0"/>
              <a:t>	- Accept that many of the people you are supporting 		will remain in poverty, continue to have major 		life events compounded by things like trauma, 		struggle with housing stability and social isolation. </a:t>
            </a:r>
          </a:p>
          <a:p>
            <a:pPr marL="0" indent="0">
              <a:buNone/>
            </a:pPr>
            <a:endParaRPr lang="en-US" dirty="0" smtClean="0"/>
          </a:p>
        </p:txBody>
      </p:sp>
    </p:spTree>
    <p:extLst>
      <p:ext uri="{BB962C8B-B14F-4D97-AF65-F5344CB8AC3E}">
        <p14:creationId xmlns:p14="http://schemas.microsoft.com/office/powerpoint/2010/main" val="1538181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marL="342900" lvl="0" indent="-342900">
              <a:spcBef>
                <a:spcPct val="20000"/>
              </a:spcBef>
            </a:pPr>
            <a:r>
              <a:rPr lang="en-US" dirty="0" smtClean="0"/>
              <a:t/>
            </a:r>
            <a:br>
              <a:rPr lang="en-US" dirty="0" smtClean="0"/>
            </a:br>
            <a:r>
              <a:rPr lang="en-US" dirty="0" smtClean="0"/>
              <a:t>Improving Outcomes: </a:t>
            </a:r>
            <a:br>
              <a:rPr lang="en-US" dirty="0" smtClean="0"/>
            </a:br>
            <a:r>
              <a:rPr lang="en-US" sz="2200" dirty="0" smtClean="0">
                <a:solidFill>
                  <a:prstClr val="black"/>
                </a:solidFill>
              </a:rPr>
              <a:t>Additional </a:t>
            </a:r>
            <a:r>
              <a:rPr lang="en-US" sz="2200" dirty="0">
                <a:solidFill>
                  <a:prstClr val="black"/>
                </a:solidFill>
              </a:rPr>
              <a:t>insights from Iain De Jong </a:t>
            </a:r>
            <a:r>
              <a:rPr lang="en-US" sz="1800" dirty="0">
                <a:solidFill>
                  <a:prstClr val="black"/>
                </a:solidFill>
              </a:rPr>
              <a:t/>
            </a:r>
            <a:br>
              <a:rPr lang="en-US" sz="1800" dirty="0">
                <a:solidFill>
                  <a:prstClr val="black"/>
                </a:solidFill>
              </a:rPr>
            </a:br>
            <a:r>
              <a:rPr lang="en-US" dirty="0" smtClean="0"/>
              <a:t> </a:t>
            </a:r>
            <a:endParaRPr lang="en-US" dirty="0"/>
          </a:p>
        </p:txBody>
      </p:sp>
      <p:sp>
        <p:nvSpPr>
          <p:cNvPr id="3" name="Content Placeholder 2"/>
          <p:cNvSpPr>
            <a:spLocks noGrp="1"/>
          </p:cNvSpPr>
          <p:nvPr>
            <p:ph idx="1"/>
          </p:nvPr>
        </p:nvSpPr>
        <p:spPr>
          <a:xfrm>
            <a:off x="304800" y="1371600"/>
            <a:ext cx="8534400" cy="4953000"/>
          </a:xfrm>
          <a:solidFill>
            <a:schemeClr val="accent3">
              <a:lumMod val="20000"/>
              <a:lumOff val="80000"/>
            </a:schemeClr>
          </a:solidFill>
          <a:ln>
            <a:solidFill>
              <a:schemeClr val="accent3">
                <a:lumMod val="20000"/>
                <a:lumOff val="80000"/>
              </a:schemeClr>
            </a:solidFill>
          </a:ln>
        </p:spPr>
        <p:txBody>
          <a:bodyPr>
            <a:normAutofit fontScale="25000" lnSpcReduction="20000"/>
          </a:bodyPr>
          <a:lstStyle/>
          <a:p>
            <a:pPr>
              <a:buFont typeface="Wingdings" panose="05000000000000000000" pitchFamily="2" charset="2"/>
              <a:buChar char="ü"/>
            </a:pPr>
            <a:r>
              <a:rPr lang="en-US" sz="7200" dirty="0" smtClean="0"/>
              <a:t>Interest diminishes if 1st engagement is driven by crisis rather than voluntary interest.</a:t>
            </a:r>
          </a:p>
          <a:p>
            <a:pPr marL="0" indent="0">
              <a:buNone/>
            </a:pPr>
            <a:endParaRPr lang="en-US" dirty="0" smtClean="0"/>
          </a:p>
          <a:p>
            <a:pPr>
              <a:buFont typeface="Wingdings" panose="05000000000000000000" pitchFamily="2" charset="2"/>
              <a:buChar char="ü"/>
            </a:pPr>
            <a:r>
              <a:rPr lang="en-US" sz="7200" dirty="0" smtClean="0"/>
              <a:t>Prompt follow through when there is expressed interest is important.</a:t>
            </a:r>
          </a:p>
          <a:p>
            <a:pPr marL="0" indent="0">
              <a:buNone/>
            </a:pPr>
            <a:endParaRPr lang="en-US" dirty="0" smtClean="0"/>
          </a:p>
          <a:p>
            <a:pPr>
              <a:buFont typeface="Wingdings" panose="05000000000000000000" pitchFamily="2" charset="2"/>
              <a:buChar char="ü"/>
            </a:pPr>
            <a:r>
              <a:rPr lang="en-US" sz="7200" dirty="0" smtClean="0"/>
              <a:t>Random control trials (Katz et al, 2001) show follow-up visits soon after moving in decreases drop-out and future refusal rates. </a:t>
            </a:r>
          </a:p>
          <a:p>
            <a:pPr marL="0" indent="0">
              <a:buNone/>
            </a:pPr>
            <a:r>
              <a:rPr lang="en-US" sz="7200" dirty="0"/>
              <a:t>	</a:t>
            </a:r>
            <a:r>
              <a:rPr lang="en-US" sz="7200" dirty="0" smtClean="0"/>
              <a:t>	</a:t>
            </a:r>
            <a:r>
              <a:rPr lang="en-US" sz="6400" dirty="0" smtClean="0"/>
              <a:t>* Move-in Mon-Weds, follow up in 2 days!</a:t>
            </a:r>
          </a:p>
          <a:p>
            <a:pPr marL="0" indent="0">
              <a:buNone/>
            </a:pPr>
            <a:r>
              <a:rPr lang="en-US" sz="6400" dirty="0"/>
              <a:t>	</a:t>
            </a:r>
            <a:r>
              <a:rPr lang="en-US" sz="6400" dirty="0" smtClean="0"/>
              <a:t>	* Discuss/ Role play the move-in before it happens</a:t>
            </a:r>
          </a:p>
          <a:p>
            <a:pPr marL="0" indent="0">
              <a:buNone/>
            </a:pPr>
            <a:r>
              <a:rPr lang="en-US" sz="6400" dirty="0"/>
              <a:t>	</a:t>
            </a:r>
            <a:r>
              <a:rPr lang="en-US" sz="6400" dirty="0" smtClean="0"/>
              <a:t>	* Book a time to meet – then be early.</a:t>
            </a:r>
          </a:p>
          <a:p>
            <a:pPr marL="0" indent="0">
              <a:buNone/>
            </a:pPr>
            <a:r>
              <a:rPr lang="en-US" sz="6400" dirty="0"/>
              <a:t>	</a:t>
            </a:r>
            <a:r>
              <a:rPr lang="en-US" sz="6400" dirty="0" smtClean="0"/>
              <a:t>	* Pick out furniture in advance </a:t>
            </a:r>
          </a:p>
          <a:p>
            <a:pPr>
              <a:buFont typeface="Wingdings" panose="05000000000000000000" pitchFamily="2" charset="2"/>
              <a:buChar char="ü"/>
            </a:pPr>
            <a:r>
              <a:rPr lang="en-US" sz="7200" dirty="0" smtClean="0"/>
              <a:t>Active rather than passive approaches are necessary if a participant begins to disengage or misses visits / appointments. </a:t>
            </a:r>
          </a:p>
          <a:p>
            <a:pPr marL="0" indent="0">
              <a:buNone/>
            </a:pPr>
            <a:endParaRPr lang="en-US" dirty="0" smtClean="0"/>
          </a:p>
          <a:p>
            <a:pPr>
              <a:buFont typeface="Wingdings" panose="05000000000000000000" pitchFamily="2" charset="2"/>
              <a:buChar char="ü"/>
            </a:pPr>
            <a:r>
              <a:rPr lang="en-US" sz="7200" dirty="0" smtClean="0"/>
              <a:t>Use an Objective-Based Approach: </a:t>
            </a:r>
          </a:p>
          <a:p>
            <a:pPr marL="0" indent="0">
              <a:buNone/>
            </a:pPr>
            <a:r>
              <a:rPr lang="en-US" sz="7200" dirty="0"/>
              <a:t>	</a:t>
            </a:r>
            <a:r>
              <a:rPr lang="en-US" sz="7200" dirty="0" smtClean="0"/>
              <a:t>Hi (name) good to see you today. We have xx minutes for our visit.  As we 	talked about on (date of last visit) we agreed we would talk about: 	</a:t>
            </a:r>
          </a:p>
          <a:p>
            <a:pPr marL="1314450" lvl="2" indent="-514350">
              <a:buFont typeface="+mj-lt"/>
              <a:buAutoNum type="alphaUcPeriod"/>
            </a:pPr>
            <a:r>
              <a:rPr lang="en-US" sz="6800" dirty="0" smtClean="0"/>
              <a:t>___</a:t>
            </a:r>
            <a:r>
              <a:rPr lang="en-US" sz="6800" dirty="0"/>
              <a:t>	</a:t>
            </a:r>
            <a:endParaRPr lang="en-US" sz="6800" dirty="0" smtClean="0"/>
          </a:p>
          <a:p>
            <a:pPr marL="1314450" lvl="2" indent="-514350">
              <a:buFont typeface="+mj-lt"/>
              <a:buAutoNum type="alphaUcPeriod"/>
            </a:pPr>
            <a:r>
              <a:rPr lang="en-US" sz="6800" dirty="0" smtClean="0"/>
              <a:t>___</a:t>
            </a:r>
            <a:endParaRPr lang="en-US" sz="6800" dirty="0"/>
          </a:p>
          <a:p>
            <a:pPr marL="1314450" lvl="2" indent="-514350">
              <a:buFont typeface="+mj-lt"/>
              <a:buAutoNum type="alphaUcPeriod"/>
            </a:pPr>
            <a:r>
              <a:rPr lang="en-US" sz="6800" dirty="0" smtClean="0"/>
              <a:t>___		At the end of dealing with those objectives for today, we 			will select some objectives for our next visit. </a:t>
            </a:r>
          </a:p>
          <a:p>
            <a:pPr marL="0" indent="0">
              <a:buNone/>
            </a:pPr>
            <a:r>
              <a:rPr lang="en-US" sz="7200" dirty="0"/>
              <a:t>	</a:t>
            </a:r>
            <a:endParaRPr lang="en-US" sz="7200" dirty="0" smtClean="0"/>
          </a:p>
          <a:p>
            <a:pPr marL="514350" indent="-514350">
              <a:buFont typeface="+mj-lt"/>
              <a:buAutoNum type="alphaUcPeriod"/>
            </a:pPr>
            <a:endParaRPr lang="en-US" sz="4900" dirty="0"/>
          </a:p>
          <a:p>
            <a:pPr marL="0" indent="0">
              <a:buNone/>
            </a:pPr>
            <a:endParaRPr lang="en-US" sz="4900" dirty="0" smtClean="0"/>
          </a:p>
          <a:p>
            <a:pPr>
              <a:buFont typeface="Wingdings" panose="05000000000000000000" pitchFamily="2" charset="2"/>
              <a:buChar char="ü"/>
            </a:pPr>
            <a:endParaRPr lang="en-US" i="1" dirty="0" smtClean="0"/>
          </a:p>
          <a:p>
            <a:pPr marL="0" indent="0">
              <a:buNone/>
            </a:pPr>
            <a:r>
              <a:rPr lang="en-US" dirty="0"/>
              <a:t>	</a:t>
            </a:r>
          </a:p>
        </p:txBody>
      </p:sp>
    </p:spTree>
    <p:extLst>
      <p:ext uri="{BB962C8B-B14F-4D97-AF65-F5344CB8AC3E}">
        <p14:creationId xmlns:p14="http://schemas.microsoft.com/office/powerpoint/2010/main" val="3370209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dirty="0" smtClean="0"/>
              <a:t>The  Question You Must Ask: </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sz="6600" dirty="0" smtClean="0"/>
              <a:t>How do you think that </a:t>
            </a:r>
          </a:p>
          <a:p>
            <a:pPr marL="0" indent="0" algn="ctr">
              <a:buNone/>
            </a:pPr>
            <a:r>
              <a:rPr lang="en-US" sz="6600" dirty="0" smtClean="0"/>
              <a:t>will impact your housing? </a:t>
            </a:r>
            <a:endParaRPr lang="en-US" sz="6600" dirty="0"/>
          </a:p>
        </p:txBody>
      </p:sp>
    </p:spTree>
    <p:extLst>
      <p:ext uri="{BB962C8B-B14F-4D97-AF65-F5344CB8AC3E}">
        <p14:creationId xmlns:p14="http://schemas.microsoft.com/office/powerpoint/2010/main" val="937045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Move – In Day</a:t>
            </a:r>
            <a:endParaRPr lang="en-US" dirty="0"/>
          </a:p>
        </p:txBody>
      </p:sp>
      <p:sp>
        <p:nvSpPr>
          <p:cNvPr id="3" name="Content Placeholder 2"/>
          <p:cNvSpPr>
            <a:spLocks noGrp="1"/>
          </p:cNvSpPr>
          <p:nvPr>
            <p:ph idx="1"/>
          </p:nvPr>
        </p:nvSpPr>
        <p:spPr>
          <a:solidFill>
            <a:schemeClr val="accent3">
              <a:lumMod val="20000"/>
              <a:lumOff val="80000"/>
            </a:schemeClr>
          </a:solidFill>
        </p:spPr>
        <p:txBody>
          <a:bodyPr>
            <a:normAutofit fontScale="77500" lnSpcReduction="20000"/>
          </a:bodyPr>
          <a:lstStyle/>
          <a:p>
            <a:r>
              <a:rPr lang="en-US" dirty="0" smtClean="0"/>
              <a:t>Do a walk-through. Exude positivity.</a:t>
            </a:r>
          </a:p>
          <a:p>
            <a:r>
              <a:rPr lang="en-US" dirty="0" smtClean="0"/>
              <a:t>Have your cleaning kit ready and roll up your sleeves WITH your client.</a:t>
            </a:r>
          </a:p>
          <a:p>
            <a:r>
              <a:rPr lang="en-US" dirty="0" smtClean="0"/>
              <a:t>Arrange for furniture and basic supplies to be delivered.</a:t>
            </a:r>
          </a:p>
          <a:p>
            <a:r>
              <a:rPr lang="en-US" dirty="0" smtClean="0"/>
              <a:t>Provide orientation to building &amp; community.</a:t>
            </a:r>
          </a:p>
          <a:p>
            <a:r>
              <a:rPr lang="en-US" dirty="0" smtClean="0"/>
              <a:t>Review fire safety plan &amp; safe appliance use. </a:t>
            </a:r>
          </a:p>
          <a:p>
            <a:r>
              <a:rPr lang="en-US" dirty="0" smtClean="0"/>
              <a:t>Make sure lock &amp; keys work, discuss strategies for lost keys. </a:t>
            </a:r>
          </a:p>
          <a:p>
            <a:r>
              <a:rPr lang="en-US" dirty="0" smtClean="0"/>
              <a:t>Encourage meeting neighbors</a:t>
            </a:r>
            <a:br>
              <a:rPr lang="en-US" dirty="0" smtClean="0"/>
            </a:br>
            <a:endParaRPr lang="en-US" dirty="0" smtClean="0"/>
          </a:p>
          <a:p>
            <a:pPr marL="0" indent="0" algn="r">
              <a:buNone/>
            </a:pPr>
            <a:r>
              <a:rPr lang="en-US" sz="2100" dirty="0" smtClean="0"/>
              <a:t>See cceh.org for more </a:t>
            </a:r>
          </a:p>
          <a:p>
            <a:pPr marL="0" indent="0" algn="r">
              <a:buNone/>
            </a:pPr>
            <a:r>
              <a:rPr lang="en-US" sz="2100" dirty="0" smtClean="0"/>
              <a:t>details &amp; information</a:t>
            </a:r>
          </a:p>
          <a:p>
            <a:pPr marL="0" indent="0" algn="r">
              <a:buNone/>
            </a:pPr>
            <a:r>
              <a:rPr lang="en-US" sz="2100" dirty="0" smtClean="0"/>
              <a:t>from Iain’s training .</a:t>
            </a:r>
          </a:p>
          <a:p>
            <a:pPr marL="0" indent="0">
              <a:buNone/>
            </a:pPr>
            <a:endParaRPr lang="en-US" dirty="0"/>
          </a:p>
        </p:txBody>
      </p:sp>
    </p:spTree>
    <p:extLst>
      <p:ext uri="{BB962C8B-B14F-4D97-AF65-F5344CB8AC3E}">
        <p14:creationId xmlns:p14="http://schemas.microsoft.com/office/powerpoint/2010/main" val="183952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Necessary First-Month Functions</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fontScale="92500" lnSpcReduction="10000"/>
          </a:bodyPr>
          <a:lstStyle/>
          <a:p>
            <a:r>
              <a:rPr lang="en-US" dirty="0" smtClean="0"/>
              <a:t>1. Crisis Plan</a:t>
            </a:r>
          </a:p>
          <a:p>
            <a:r>
              <a:rPr lang="en-US" dirty="0" smtClean="0"/>
              <a:t>2. Budget</a:t>
            </a:r>
          </a:p>
          <a:p>
            <a:r>
              <a:rPr lang="en-US" dirty="0" smtClean="0"/>
              <a:t>3. First Case Plan</a:t>
            </a:r>
          </a:p>
          <a:p>
            <a:r>
              <a:rPr lang="en-US" dirty="0" smtClean="0"/>
              <a:t>4. Risk Assessment</a:t>
            </a:r>
          </a:p>
          <a:p>
            <a:r>
              <a:rPr lang="en-US" dirty="0" smtClean="0"/>
              <a:t>5. Personal Guest Policy</a:t>
            </a:r>
          </a:p>
          <a:p>
            <a:pPr lvl="1"/>
            <a:r>
              <a:rPr lang="en-US" sz="2400" dirty="0" smtClean="0"/>
              <a:t>Intent is to help the client define who can visit, when, and who is responsible for actions of guests. </a:t>
            </a:r>
          </a:p>
          <a:p>
            <a:pPr lvl="1"/>
            <a:r>
              <a:rPr lang="en-US" sz="2400" dirty="0" smtClean="0"/>
              <a:t>Can be turned into a fun project.</a:t>
            </a:r>
          </a:p>
          <a:p>
            <a:pPr lvl="1"/>
            <a:r>
              <a:rPr lang="en-US" sz="2400" dirty="0" smtClean="0"/>
              <a:t>Idea should be introduced during housing search, discussed during move-in, and completed during first two home visits.</a:t>
            </a:r>
            <a:endParaRPr lang="en-US" sz="2400" dirty="0"/>
          </a:p>
        </p:txBody>
      </p:sp>
    </p:spTree>
    <p:extLst>
      <p:ext uri="{BB962C8B-B14F-4D97-AF65-F5344CB8AC3E}">
        <p14:creationId xmlns:p14="http://schemas.microsoft.com/office/powerpoint/2010/main" val="503118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Questions to Ask to Help Form the Guest Policy </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fontScale="85000" lnSpcReduction="20000"/>
          </a:bodyPr>
          <a:lstStyle/>
          <a:p>
            <a:r>
              <a:rPr lang="en-US" dirty="0" smtClean="0"/>
              <a:t>What time of day do you want to allow (or not allow) guests?</a:t>
            </a:r>
          </a:p>
          <a:p>
            <a:r>
              <a:rPr lang="en-US" dirty="0" smtClean="0"/>
              <a:t>Is there anyone that you don’t want at your apartment (even if you hang out with them somewhere else)?</a:t>
            </a:r>
          </a:p>
          <a:p>
            <a:r>
              <a:rPr lang="en-US" dirty="0" smtClean="0"/>
              <a:t>Is there anybody you’d only invite over on certain days or certain times?</a:t>
            </a:r>
          </a:p>
          <a:p>
            <a:r>
              <a:rPr lang="en-US" dirty="0" smtClean="0"/>
              <a:t>If someone comes over with a friend, and you don’t know the person, is that alright with you?</a:t>
            </a:r>
          </a:p>
          <a:p>
            <a:r>
              <a:rPr lang="en-US" dirty="0" smtClean="0"/>
              <a:t>If a guest damages something in the building, who is responsible?</a:t>
            </a:r>
          </a:p>
          <a:p>
            <a:r>
              <a:rPr lang="en-US" dirty="0" smtClean="0"/>
              <a:t>Are there any activities, language or other things that you do not want happening in your apartment?</a:t>
            </a:r>
          </a:p>
        </p:txBody>
      </p:sp>
    </p:spTree>
    <p:extLst>
      <p:ext uri="{BB962C8B-B14F-4D97-AF65-F5344CB8AC3E}">
        <p14:creationId xmlns:p14="http://schemas.microsoft.com/office/powerpoint/2010/main" val="584414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Policy Questions, cont.</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fontScale="77500" lnSpcReduction="20000"/>
          </a:bodyPr>
          <a:lstStyle/>
          <a:p>
            <a:r>
              <a:rPr lang="en-US" dirty="0" smtClean="0"/>
              <a:t>If people want to crash on your floor or couch, is that cool with you? What if it is against your lease? </a:t>
            </a:r>
          </a:p>
          <a:p>
            <a:r>
              <a:rPr lang="en-US" dirty="0" smtClean="0"/>
              <a:t>If people want to smoke drugs in your apartment, how will you make sure that doesn’t result in you getting evicted?</a:t>
            </a:r>
          </a:p>
          <a:p>
            <a:r>
              <a:rPr lang="en-US" dirty="0" smtClean="0"/>
              <a:t>If a buddy wants to “borrow” your apartment for a couple of hours to have a date with his girlfriend, is that okay with you?</a:t>
            </a:r>
          </a:p>
          <a:p>
            <a:r>
              <a:rPr lang="en-US" dirty="0" smtClean="0"/>
              <a:t>If people get in a fight – including a fight with you – how will you respond and not lose your apartment?</a:t>
            </a:r>
          </a:p>
          <a:p>
            <a:r>
              <a:rPr lang="en-US" dirty="0" smtClean="0"/>
              <a:t>Can people eat your food or use your things?</a:t>
            </a:r>
          </a:p>
          <a:p>
            <a:r>
              <a:rPr lang="en-US" dirty="0" smtClean="0"/>
              <a:t>What can you do to make sure there are no noise complaints?</a:t>
            </a:r>
          </a:p>
          <a:p>
            <a:pPr marL="0" lvl="0" indent="0" algn="r">
              <a:buNone/>
            </a:pPr>
            <a:r>
              <a:rPr lang="en-US" sz="2100" dirty="0">
                <a:solidFill>
                  <a:prstClr val="black"/>
                </a:solidFill>
              </a:rPr>
              <a:t>Check out the blog on http://orgcode.nationbuilder.com/blog </a:t>
            </a:r>
          </a:p>
          <a:p>
            <a:pPr marL="0" indent="0" algn="r">
              <a:buNone/>
            </a:pPr>
            <a:endParaRPr lang="en-US" dirty="0"/>
          </a:p>
        </p:txBody>
      </p:sp>
    </p:spTree>
    <p:extLst>
      <p:ext uri="{BB962C8B-B14F-4D97-AF65-F5344CB8AC3E}">
        <p14:creationId xmlns:p14="http://schemas.microsoft.com/office/powerpoint/2010/main" val="2492614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a:t>
            </a:r>
            <a:endParaRPr lang="en-US" dirty="0"/>
          </a:p>
        </p:txBody>
      </p:sp>
      <p:sp>
        <p:nvSpPr>
          <p:cNvPr id="3" name="Content Placeholder 2"/>
          <p:cNvSpPr>
            <a:spLocks noGrp="1"/>
          </p:cNvSpPr>
          <p:nvPr>
            <p:ph idx="1"/>
          </p:nvPr>
        </p:nvSpPr>
        <p:spPr>
          <a:solidFill>
            <a:schemeClr val="accent4">
              <a:lumMod val="20000"/>
              <a:lumOff val="80000"/>
            </a:schemeClr>
          </a:solidFill>
        </p:spPr>
        <p:txBody>
          <a:bodyPr/>
          <a:lstStyle/>
          <a:p>
            <a:r>
              <a:rPr lang="en-US" dirty="0" smtClean="0"/>
              <a:t>Change is hard, but possible. </a:t>
            </a:r>
          </a:p>
          <a:p>
            <a:r>
              <a:rPr lang="en-US" dirty="0" smtClean="0"/>
              <a:t>Humans don’t like change, but it’s necessary.</a:t>
            </a:r>
          </a:p>
          <a:p>
            <a:r>
              <a:rPr lang="en-US" dirty="0" smtClean="0"/>
              <a:t>How do you react to change? </a:t>
            </a:r>
          </a:p>
          <a:p>
            <a:r>
              <a:rPr lang="en-US" dirty="0" smtClean="0"/>
              <a:t>Most humans react emotionally, first!</a:t>
            </a:r>
          </a:p>
          <a:p>
            <a:r>
              <a:rPr lang="en-US" dirty="0" smtClean="0"/>
              <a:t>How to you encourage others to consider change?</a:t>
            </a:r>
            <a:endParaRPr lang="en-US" dirty="0"/>
          </a:p>
        </p:txBody>
      </p:sp>
    </p:spTree>
    <p:extLst>
      <p:ext uri="{BB962C8B-B14F-4D97-AF65-F5344CB8AC3E}">
        <p14:creationId xmlns:p14="http://schemas.microsoft.com/office/powerpoint/2010/main" val="1183290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a:t>
            </a:r>
            <a:endParaRPr lang="en-US" dirty="0"/>
          </a:p>
        </p:txBody>
      </p:sp>
      <p:sp>
        <p:nvSpPr>
          <p:cNvPr id="3" name="Content Placeholder 2"/>
          <p:cNvSpPr>
            <a:spLocks noGrp="1"/>
          </p:cNvSpPr>
          <p:nvPr>
            <p:ph idx="1"/>
          </p:nvPr>
        </p:nvSpPr>
        <p:spPr>
          <a:solidFill>
            <a:schemeClr val="accent4">
              <a:lumMod val="20000"/>
              <a:lumOff val="80000"/>
            </a:schemeClr>
          </a:solidFill>
        </p:spPr>
        <p:txBody>
          <a:bodyPr/>
          <a:lstStyle/>
          <a:p>
            <a:r>
              <a:rPr lang="en-US" dirty="0" smtClean="0"/>
              <a:t>For any follow-up questions or ideas, contact Crane:</a:t>
            </a:r>
          </a:p>
          <a:p>
            <a:endParaRPr lang="en-US" dirty="0"/>
          </a:p>
          <a:p>
            <a:pPr marL="0" indent="0">
              <a:buNone/>
            </a:pPr>
            <a:r>
              <a:rPr lang="en-US" dirty="0"/>
              <a:t>	</a:t>
            </a:r>
            <a:r>
              <a:rPr lang="en-US" dirty="0" smtClean="0"/>
              <a:t>Crane W. Cesario</a:t>
            </a:r>
          </a:p>
          <a:p>
            <a:pPr marL="0" indent="0">
              <a:buNone/>
            </a:pPr>
            <a:r>
              <a:rPr lang="en-US" dirty="0"/>
              <a:t>	</a:t>
            </a:r>
            <a:r>
              <a:rPr lang="en-US" dirty="0" smtClean="0">
                <a:hlinkClick r:id="rId2"/>
              </a:rPr>
              <a:t>crane.cesario@ct.gov</a:t>
            </a: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403243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bg2"/>
            </a:solidFill>
          </a:ln>
        </p:spPr>
        <p:txBody>
          <a:bodyPr>
            <a:normAutofit fontScale="90000"/>
          </a:bodyPr>
          <a:lstStyle/>
          <a:p>
            <a:r>
              <a:rPr lang="en-US" dirty="0"/>
              <a:t>State of Connecticut Judicial Branch Superior Court</a:t>
            </a:r>
          </a:p>
        </p:txBody>
      </p:sp>
      <p:sp>
        <p:nvSpPr>
          <p:cNvPr id="3" name="Content Placeholder 2"/>
          <p:cNvSpPr>
            <a:spLocks noGrp="1"/>
          </p:cNvSpPr>
          <p:nvPr>
            <p:ph idx="1"/>
          </p:nvPr>
        </p:nvSpPr>
        <p:spPr>
          <a:xfrm>
            <a:off x="381000" y="1524000"/>
            <a:ext cx="8229600" cy="4800599"/>
          </a:xfrm>
        </p:spPr>
        <p:txBody>
          <a:bodyPr/>
          <a:lstStyle/>
          <a:p>
            <a:pPr marL="0" indent="0">
              <a:buNone/>
            </a:pPr>
            <a:r>
              <a:rPr lang="en-US" b="1" dirty="0"/>
              <a:t>Rights and Responsibilities of Landlords and </a:t>
            </a:r>
            <a:br>
              <a:rPr lang="en-US" b="1" dirty="0"/>
            </a:br>
            <a:r>
              <a:rPr lang="en-US" b="1" dirty="0" smtClean="0"/>
              <a:t>Tenants </a:t>
            </a:r>
            <a:r>
              <a:rPr lang="en-US" b="1" dirty="0"/>
              <a:t>in </a:t>
            </a:r>
            <a:r>
              <a:rPr lang="en-US" b="1" dirty="0" smtClean="0"/>
              <a:t>Connecticut</a:t>
            </a:r>
          </a:p>
          <a:p>
            <a:pPr lvl="1"/>
            <a:r>
              <a:rPr lang="en-US" dirty="0" smtClean="0"/>
              <a:t>30 page pamphlet </a:t>
            </a:r>
          </a:p>
          <a:p>
            <a:pPr lvl="1"/>
            <a:r>
              <a:rPr lang="en-US" dirty="0" smtClean="0"/>
              <a:t>Has useful information and resource list</a:t>
            </a:r>
          </a:p>
          <a:p>
            <a:pPr marL="0" indent="0">
              <a:buNone/>
            </a:pPr>
            <a:r>
              <a:rPr lang="en-US" sz="2800" b="1" dirty="0" smtClean="0"/>
              <a:t>Lease Definition:</a:t>
            </a:r>
            <a:endParaRPr lang="en-US" sz="2800" b="1" dirty="0"/>
          </a:p>
          <a:p>
            <a:pPr marL="0" indent="0">
              <a:buNone/>
            </a:pPr>
            <a:r>
              <a:rPr lang="en-US" sz="2800" dirty="0"/>
              <a:t>A lease is a document that records the contract between  the landlord (person who owns the property), and the tenant (person who rents the property). </a:t>
            </a:r>
          </a:p>
          <a:p>
            <a:pPr marL="0" lvl="0" indent="0">
              <a:spcBef>
                <a:spcPts val="0"/>
              </a:spcBef>
              <a:buNone/>
            </a:pPr>
            <a:endParaRPr lang="en-US" sz="1800" dirty="0" smtClean="0">
              <a:solidFill>
                <a:prstClr val="black"/>
              </a:solidFill>
            </a:endParaRPr>
          </a:p>
          <a:p>
            <a:pPr marL="0" lvl="0" indent="0">
              <a:spcBef>
                <a:spcPts val="0"/>
              </a:spcBef>
              <a:buNone/>
            </a:pPr>
            <a:r>
              <a:rPr lang="en-US" sz="2400" dirty="0" smtClean="0">
                <a:solidFill>
                  <a:prstClr val="black"/>
                </a:solidFill>
                <a:hlinkClick r:id="rId2"/>
              </a:rPr>
              <a:t>https</a:t>
            </a:r>
            <a:r>
              <a:rPr lang="en-US" sz="2400" dirty="0">
                <a:solidFill>
                  <a:prstClr val="black"/>
                </a:solidFill>
                <a:hlinkClick r:id="rId2"/>
              </a:rPr>
              <a:t>://</a:t>
            </a:r>
            <a:r>
              <a:rPr lang="en-US" sz="2400" dirty="0" smtClean="0">
                <a:solidFill>
                  <a:prstClr val="black"/>
                </a:solidFill>
                <a:hlinkClick r:id="rId2"/>
              </a:rPr>
              <a:t>www.jud.ct.gov/Publications/hm031.pdf</a:t>
            </a:r>
            <a:endParaRPr lang="en-US" sz="2400" dirty="0" smtClean="0">
              <a:solidFill>
                <a:prstClr val="black"/>
              </a:solidFill>
            </a:endParaRPr>
          </a:p>
          <a:p>
            <a:pPr marL="0" lvl="0" indent="0">
              <a:spcBef>
                <a:spcPts val="0"/>
              </a:spcBef>
              <a:buNone/>
            </a:pPr>
            <a:endParaRPr lang="en-US" sz="2400"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349108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A Real Lease</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sz="3200" dirty="0" smtClean="0">
                <a:solidFill>
                  <a:prstClr val="black"/>
                </a:solidFill>
              </a:rPr>
              <a:t>Let’s </a:t>
            </a:r>
            <a:r>
              <a:rPr lang="en-US" sz="3200" dirty="0">
                <a:solidFill>
                  <a:prstClr val="black"/>
                </a:solidFill>
              </a:rPr>
              <a:t>dig into a lease used in many Permanent Supportive Housing (PSH) subsidy programs… </a:t>
            </a:r>
          </a:p>
          <a:p>
            <a:pPr marL="0" indent="0">
              <a:buNone/>
            </a:pPr>
            <a:endParaRPr lang="en-US" dirty="0" smtClean="0"/>
          </a:p>
          <a:p>
            <a:pPr marL="0" indent="0">
              <a:buNone/>
            </a:pPr>
            <a:r>
              <a:rPr lang="en-US" sz="2800" dirty="0" smtClean="0"/>
              <a:t>	</a:t>
            </a:r>
            <a:r>
              <a:rPr lang="en-US" sz="2800" b="1" i="1" dirty="0" smtClean="0">
                <a:solidFill>
                  <a:schemeClr val="tx2"/>
                </a:solidFill>
              </a:rPr>
              <a:t>This is the Lease used by DMHAS for HUD </a:t>
            </a:r>
          </a:p>
          <a:p>
            <a:pPr marL="0" indent="0">
              <a:buNone/>
            </a:pPr>
            <a:r>
              <a:rPr lang="en-US" sz="2800" b="1" i="1" dirty="0" smtClean="0">
                <a:solidFill>
                  <a:schemeClr val="tx2"/>
                </a:solidFill>
              </a:rPr>
              <a:t>	Continuum of Care funded grant programs.  </a:t>
            </a:r>
          </a:p>
          <a:p>
            <a:pPr marL="0" indent="0">
              <a:buNone/>
            </a:pPr>
            <a:endParaRPr lang="en-US" sz="2800" dirty="0"/>
          </a:p>
          <a:p>
            <a:pPr marL="0" indent="0">
              <a:buNone/>
            </a:pPr>
            <a:r>
              <a:rPr lang="en-US" sz="2800" dirty="0" smtClean="0"/>
              <a:t>Your packet has a copy of the annotated lease for your reference! Slides are intended to show the lease page and sections we’re discussing.</a:t>
            </a:r>
            <a:endParaRPr lang="en-US" sz="2800" dirty="0"/>
          </a:p>
        </p:txBody>
      </p:sp>
    </p:spTree>
    <p:extLst>
      <p:ext uri="{BB962C8B-B14F-4D97-AF65-F5344CB8AC3E}">
        <p14:creationId xmlns:p14="http://schemas.microsoft.com/office/powerpoint/2010/main" val="171904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accent1">
                <a:lumMod val="20000"/>
                <a:lumOff val="80000"/>
              </a:schemeClr>
            </a:solidFill>
          </a:ln>
        </p:spPr>
        <p:txBody>
          <a:bodyPr/>
          <a:lstStyle/>
          <a:p>
            <a:r>
              <a:rPr lang="en-US" dirty="0" smtClean="0"/>
              <a:t>CT Lease: Starting with Page 1</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6934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486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CT Lease: Page 1 continued</a:t>
            </a:r>
          </a:p>
        </p:txBody>
      </p:sp>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01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97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accent1">
                <a:lumMod val="20000"/>
                <a:lumOff val="80000"/>
              </a:schemeClr>
            </a:solidFill>
          </a:ln>
        </p:spPr>
        <p:txBody>
          <a:bodyPr/>
          <a:lstStyle/>
          <a:p>
            <a:r>
              <a:rPr lang="en-US" dirty="0"/>
              <a:t>CT Lease: Page 1 continued</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7238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6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1333</Words>
  <Application>Microsoft Office PowerPoint</Application>
  <PresentationFormat>On-screen Show (4:3)</PresentationFormat>
  <Paragraphs>206</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Gill Sans MT</vt:lpstr>
      <vt:lpstr>Wingdings</vt:lpstr>
      <vt:lpstr>Office Theme</vt:lpstr>
      <vt:lpstr>CCEH Annual Training Institute Thursday, May 18, 2017</vt:lpstr>
      <vt:lpstr>Understanding Leases in  Plain Language</vt:lpstr>
      <vt:lpstr>Understanding Leases in  Plain Language</vt:lpstr>
      <vt:lpstr>The Lease</vt:lpstr>
      <vt:lpstr>State of Connecticut Judicial Branch Superior Court</vt:lpstr>
      <vt:lpstr>A Real Lease</vt:lpstr>
      <vt:lpstr>CT Lease: Starting with Page 1</vt:lpstr>
      <vt:lpstr>CT Lease: Page 1 continued</vt:lpstr>
      <vt:lpstr>CT Lease: Page 1 continued</vt:lpstr>
      <vt:lpstr>CT Lease: Page 2</vt:lpstr>
      <vt:lpstr>When Looking at Lease Sections, Consider your Client and one  Question You Must Ask: </vt:lpstr>
      <vt:lpstr>CT Lease: Page 2  continued</vt:lpstr>
      <vt:lpstr>CT Lease: Page 2, continued</vt:lpstr>
      <vt:lpstr>CT Lease: Page 3</vt:lpstr>
      <vt:lpstr>CT Lease: Page 3, continued</vt:lpstr>
      <vt:lpstr>CT Lease: Page 4 </vt:lpstr>
      <vt:lpstr>CT Lease: Page 4, continued</vt:lpstr>
      <vt:lpstr>CT Lease: Page 5</vt:lpstr>
      <vt:lpstr>CT Lease: Page 5, continued</vt:lpstr>
      <vt:lpstr>CT Lease: Page 6</vt:lpstr>
      <vt:lpstr>CT Lease: Page 6, continued</vt:lpstr>
      <vt:lpstr>CT Lease: Page 7</vt:lpstr>
      <vt:lpstr>CT Lease: Page 7, continued</vt:lpstr>
      <vt:lpstr>CT Lease: Page 8</vt:lpstr>
      <vt:lpstr>CT Lease: Page 8, continued</vt:lpstr>
      <vt:lpstr>CT Lease: Page 9</vt:lpstr>
      <vt:lpstr>CT Lease: Page 9, continued</vt:lpstr>
      <vt:lpstr>CT Lease: Page 9, continued</vt:lpstr>
      <vt:lpstr>Now, for a pause</vt:lpstr>
      <vt:lpstr>your choice…</vt:lpstr>
      <vt:lpstr>1st Sample Plain Language Lease (PA)</vt:lpstr>
      <vt:lpstr>2nd Sample Plain Language Lease (PA)</vt:lpstr>
      <vt:lpstr>Resources </vt:lpstr>
      <vt:lpstr>Additional Resources</vt:lpstr>
      <vt:lpstr>Next Steps: </vt:lpstr>
      <vt:lpstr>Remember your Tools!</vt:lpstr>
      <vt:lpstr> Challenges identified by Meghann Cotter, Micah Ecumenical Ministries </vt:lpstr>
      <vt:lpstr>The Housing-Based Case Manager</vt:lpstr>
      <vt:lpstr>Practical Methods</vt:lpstr>
      <vt:lpstr>Practical Methods, cont.</vt:lpstr>
      <vt:lpstr> Improving Outcomes:  Additional insights from Iain De Jong   </vt:lpstr>
      <vt:lpstr>The  Question You Must Ask: </vt:lpstr>
      <vt:lpstr>On Move – In Day</vt:lpstr>
      <vt:lpstr>5 Necessary First-Month Functions</vt:lpstr>
      <vt:lpstr>Types of Questions to Ask to Help Form the Guest Policy </vt:lpstr>
      <vt:lpstr>Guest Policy Questions, cont.</vt:lpstr>
      <vt:lpstr>Remember</vt:lpstr>
      <vt:lpstr>Contact</vt:lpstr>
    </vt:vector>
  </TitlesOfParts>
  <Company>DMHAS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CCEH Annual Training Institute Thursday, May 18, 2017</dc:title>
  <dc:creator>Cesario, Crane</dc:creator>
  <cp:lastModifiedBy>Michelle Pomerantz</cp:lastModifiedBy>
  <cp:revision>33</cp:revision>
  <cp:lastPrinted>2017-05-15T20:36:59Z</cp:lastPrinted>
  <dcterms:created xsi:type="dcterms:W3CDTF">2017-05-10T17:49:38Z</dcterms:created>
  <dcterms:modified xsi:type="dcterms:W3CDTF">2018-02-15T20:56:52Z</dcterms:modified>
</cp:coreProperties>
</file>